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7"/>
  </p:notesMasterIdLst>
  <p:sldIdLst>
    <p:sldId id="256" r:id="rId2"/>
    <p:sldId id="259" r:id="rId3"/>
    <p:sldId id="261" r:id="rId4"/>
    <p:sldId id="262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318" autoAdjust="0"/>
  </p:normalViewPr>
  <p:slideViewPr>
    <p:cSldViewPr snapToGrid="0" snapToObjects="1">
      <p:cViewPr varScale="1">
        <p:scale>
          <a:sx n="60" d="100"/>
          <a:sy n="60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8878C-7050-7748-9DBB-D179AC60DD02}" type="datetimeFigureOut">
              <a:rPr lang="en-US" smtClean="0"/>
              <a:t>4/29/16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11943-7580-B54F-88FA-FF097A07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2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11943-7580-B54F-88FA-FF097A0737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7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11943-7580-B54F-88FA-FF097A0737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69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11943-7580-B54F-88FA-FF097A0737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9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11943-7580-B54F-88FA-FF097A0737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7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D619EA5-5E35-934C-BD81-8BBC13C286D5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9EA5-5E35-934C-BD81-8BBC13C286D5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50A-8A82-4842-8CC3-923EFD22C7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9EA5-5E35-934C-BD81-8BBC13C286D5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50A-8A82-4842-8CC3-923EFD22C7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9EA5-5E35-934C-BD81-8BBC13C286D5}" type="datetimeFigureOut">
              <a:rPr lang="en-US" smtClean="0"/>
              <a:t>4/29/16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50A-8A82-4842-8CC3-923EFD22C7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9EA5-5E35-934C-BD81-8BBC13C286D5}" type="datetimeFigureOut">
              <a:rPr lang="en-US" smtClean="0"/>
              <a:t>4/29/16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50A-8A82-4842-8CC3-923EFD22C7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9EA5-5E35-934C-BD81-8BBC13C286D5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9EA5-5E35-934C-BD81-8BBC13C286D5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50A-8A82-4842-8CC3-923EFD22C74C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9EA5-5E35-934C-BD81-8BBC13C286D5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50A-8A82-4842-8CC3-923EFD22C7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9EA5-5E35-934C-BD81-8BBC13C286D5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50A-8A82-4842-8CC3-923EFD22C74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9EA5-5E35-934C-BD81-8BBC13C286D5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50A-8A82-4842-8CC3-923EFD22C7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9EA5-5E35-934C-BD81-8BBC13C286D5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50A-8A82-4842-8CC3-923EFD22C7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9EA5-5E35-934C-BD81-8BBC13C286D5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50A-8A82-4842-8CC3-923EFD22C7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9EA5-5E35-934C-BD81-8BBC13C286D5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50A-8A82-4842-8CC3-923EFD22C7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ru-R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1D619EA5-5E35-934C-BD81-8BBC13C286D5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42F650A-8A82-4842-8CC3-923EFD22C7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9EA5-5E35-934C-BD81-8BBC13C286D5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50A-8A82-4842-8CC3-923EFD22C7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9EA5-5E35-934C-BD81-8BBC13C286D5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50A-8A82-4842-8CC3-923EFD22C7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9EA5-5E35-934C-BD81-8BBC13C286D5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50A-8A82-4842-8CC3-923EFD22C7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9EA5-5E35-934C-BD81-8BBC13C286D5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50A-8A82-4842-8CC3-923EFD22C7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9EA5-5E35-934C-BD81-8BBC13C286D5}" type="datetimeFigureOut">
              <a:rPr lang="en-US" smtClean="0"/>
              <a:t>4/29/16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50A-8A82-4842-8CC3-923EFD22C74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9EA5-5E35-934C-BD81-8BBC13C286D5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50A-8A82-4842-8CC3-923EFD22C7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D619EA5-5E35-934C-BD81-8BBC13C286D5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A42F650A-8A82-4842-8CC3-923EFD22C7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200" dirty="0" smtClean="0"/>
              <a:t>«</a:t>
            </a:r>
            <a:r>
              <a:rPr lang="en-US" sz="4200" dirty="0" smtClean="0"/>
              <a:t>The Problem of Constructing Socialist Cities</a:t>
            </a:r>
            <a:r>
              <a:rPr lang="ru-RU" sz="4200" dirty="0" smtClean="0"/>
              <a:t>»</a:t>
            </a:r>
            <a:r>
              <a:rPr lang="en-US" sz="4200" dirty="0" smtClean="0"/>
              <a:t> Urban Utopianism in the Soviet Union 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Center for Historical Interpretation Teachers Workshop Deirdre Ruscitti Harshman </a:t>
            </a:r>
          </a:p>
        </p:txBody>
      </p:sp>
    </p:spTree>
    <p:extLst>
      <p:ext uri="{BB962C8B-B14F-4D97-AF65-F5344CB8AC3E}">
        <p14:creationId xmlns:p14="http://schemas.microsoft.com/office/powerpoint/2010/main" val="41942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503238"/>
            <a:ext cx="7751763" cy="868362"/>
          </a:xfrm>
        </p:spPr>
        <p:txBody>
          <a:bodyPr/>
          <a:lstStyle/>
          <a:p>
            <a:r>
              <a:rPr lang="en-US" sz="3800" dirty="0" smtClean="0"/>
              <a:t>“</a:t>
            </a:r>
            <a:r>
              <a:rPr lang="en-US" sz="3800" dirty="0" err="1" smtClean="0"/>
              <a:t>Strangification</a:t>
            </a:r>
            <a:r>
              <a:rPr lang="en-US" sz="3800" dirty="0" smtClean="0"/>
              <a:t>” as Teaching Method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251125"/>
          </a:xfrm>
        </p:spPr>
        <p:txBody>
          <a:bodyPr>
            <a:normAutofit/>
          </a:bodyPr>
          <a:lstStyle/>
          <a:p>
            <a:r>
              <a:rPr lang="en-US" dirty="0" err="1" smtClean="0"/>
              <a:t>Ostranenie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Emphasizes the idea of difference while making it understandable </a:t>
            </a:r>
          </a:p>
          <a:p>
            <a:pPr lvl="1"/>
            <a:r>
              <a:rPr lang="en-US" dirty="0" smtClean="0"/>
              <a:t>De-naturalizes things that students see as familiar </a:t>
            </a:r>
          </a:p>
          <a:p>
            <a:pPr lvl="1"/>
            <a:r>
              <a:rPr lang="en-US" dirty="0" smtClean="0"/>
              <a:t>Useful for topics that students see as removed, temporally or geographically </a:t>
            </a:r>
          </a:p>
          <a:p>
            <a:r>
              <a:rPr lang="en-US" dirty="0" smtClean="0"/>
              <a:t>In this case, we will explore how we can use </a:t>
            </a:r>
            <a:r>
              <a:rPr lang="en-US" dirty="0" err="1" smtClean="0"/>
              <a:t>ostranenie</a:t>
            </a:r>
            <a:r>
              <a:rPr lang="en-US" dirty="0" smtClean="0"/>
              <a:t> as a way to complicate students’ understanding of three categories: utopia,</a:t>
            </a:r>
            <a:r>
              <a:rPr lang="en-US" dirty="0"/>
              <a:t> cities and the role of </a:t>
            </a:r>
            <a:r>
              <a:rPr lang="en-US" dirty="0" smtClean="0"/>
              <a:t>housing, and the Soviet Union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7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Re-defining Utopia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Utopia not as opposite of dystopia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“impulse” to “venture beyond</a:t>
            </a:r>
            <a:r>
              <a:rPr lang="en-US" dirty="0" smtClean="0"/>
              <a:t>” to the “not yet” </a:t>
            </a:r>
            <a:r>
              <a:rPr lang="en-US" dirty="0"/>
              <a:t>(</a:t>
            </a:r>
            <a:r>
              <a:rPr lang="en-US" dirty="0" smtClean="0"/>
              <a:t>Bloch) </a:t>
            </a:r>
          </a:p>
          <a:p>
            <a:r>
              <a:rPr lang="en-US" dirty="0" smtClean="0"/>
              <a:t>Creation of an ideal home</a:t>
            </a:r>
          </a:p>
          <a:p>
            <a:pPr lvl="1"/>
            <a:r>
              <a:rPr lang="en-US" dirty="0" smtClean="0"/>
              <a:t>What desires do students have? How do their desires conflict with the desires of others (partners, city planners, landlords)?</a:t>
            </a:r>
          </a:p>
          <a:p>
            <a:pPr lvl="1"/>
            <a:r>
              <a:rPr lang="en-US" dirty="0" smtClean="0"/>
              <a:t>How can we use the documents to look at what desires existed during the Soviet period? </a:t>
            </a:r>
          </a:p>
          <a:p>
            <a:pPr lvl="1"/>
            <a:r>
              <a:rPr lang="en-US" dirty="0" smtClean="0"/>
              <a:t>How does this connect to the type of cities that emerge?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3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City and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is the role of the city? </a:t>
            </a:r>
          </a:p>
          <a:p>
            <a:r>
              <a:rPr lang="en-US" dirty="0" smtClean="0"/>
              <a:t>How is it consciously shaped to be different than capitalist cities?</a:t>
            </a:r>
          </a:p>
          <a:p>
            <a:r>
              <a:rPr lang="en-US" dirty="0" smtClean="0"/>
              <a:t>How does this compare to students’ visions?</a:t>
            </a:r>
          </a:p>
          <a:p>
            <a:r>
              <a:rPr lang="en-US" dirty="0" smtClean="0"/>
              <a:t>The role of space and imagination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664" y="1554140"/>
            <a:ext cx="3775070" cy="4855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1664" y="6464592"/>
            <a:ext cx="377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“The building of socialism”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6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Soviet Cities as Utopian Community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471170" cy="4056062"/>
          </a:xfrm>
        </p:spPr>
        <p:txBody>
          <a:bodyPr/>
          <a:lstStyle/>
          <a:p>
            <a:r>
              <a:rPr lang="en-US" dirty="0" smtClean="0"/>
              <a:t>When we look at how the Soviet Union is “moving beyond”, we most commonly look at politics, economics</a:t>
            </a:r>
          </a:p>
          <a:p>
            <a:r>
              <a:rPr lang="en-US" dirty="0" smtClean="0"/>
              <a:t>The </a:t>
            </a:r>
            <a:r>
              <a:rPr lang="en-US" dirty="0"/>
              <a:t>socialist transformation into the Soviet Union was meant to transform the </a:t>
            </a:r>
            <a:r>
              <a:rPr lang="en-US" dirty="0" smtClean="0"/>
              <a:t>everyday</a:t>
            </a:r>
          </a:p>
          <a:p>
            <a:pPr lvl="1"/>
            <a:r>
              <a:rPr lang="en-US" dirty="0" smtClean="0"/>
              <a:t>Goal of records (civics)</a:t>
            </a:r>
          </a:p>
          <a:p>
            <a:pPr lvl="1"/>
            <a:r>
              <a:rPr lang="en-US" dirty="0" smtClean="0"/>
              <a:t>Role of gender </a:t>
            </a:r>
          </a:p>
          <a:p>
            <a:pPr lvl="1"/>
            <a:r>
              <a:rPr lang="en-US" dirty="0" smtClean="0"/>
              <a:t>Lived experience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173" y="3651249"/>
            <a:ext cx="3786852" cy="2486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9798" y="6254750"/>
            <a:ext cx="378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“With every day, life becomes happier”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1296</TotalTime>
  <Words>293</Words>
  <Application>Microsoft Macintosh PowerPoint</Application>
  <PresentationFormat>On-screen Show (4:3)</PresentationFormat>
  <Paragraphs>33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Inkwell</vt:lpstr>
      <vt:lpstr>«The Problem of Constructing Socialist Cities» Urban Utopianism in the Soviet Union </vt:lpstr>
      <vt:lpstr>“Strangification” as Teaching Method</vt:lpstr>
      <vt:lpstr>Re-defining Utopia </vt:lpstr>
      <vt:lpstr>The City and Housing</vt:lpstr>
      <vt:lpstr>Soviet Cities as Utopian Community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«The Problem of Constructing Socialist Cities»: Urban Utopianism in the Soviet Union </dc:title>
  <dc:creator>Deirdre Ruscitti</dc:creator>
  <cp:lastModifiedBy>Deirdre Ruscitti</cp:lastModifiedBy>
  <cp:revision>23</cp:revision>
  <dcterms:created xsi:type="dcterms:W3CDTF">2016-04-29T21:28:39Z</dcterms:created>
  <dcterms:modified xsi:type="dcterms:W3CDTF">2016-04-30T19:05:35Z</dcterms:modified>
</cp:coreProperties>
</file>