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77" r:id="rId4"/>
    <p:sldId id="286" r:id="rId5"/>
    <p:sldId id="280" r:id="rId6"/>
    <p:sldId id="281" r:id="rId7"/>
    <p:sldId id="282" r:id="rId8"/>
    <p:sldId id="303" r:id="rId9"/>
    <p:sldId id="304" r:id="rId10"/>
    <p:sldId id="278" r:id="rId11"/>
    <p:sldId id="292" r:id="rId12"/>
    <p:sldId id="261" r:id="rId13"/>
    <p:sldId id="260" r:id="rId14"/>
    <p:sldId id="262" r:id="rId15"/>
    <p:sldId id="264" r:id="rId16"/>
    <p:sldId id="265" r:id="rId17"/>
    <p:sldId id="266" r:id="rId18"/>
    <p:sldId id="268" r:id="rId19"/>
    <p:sldId id="269" r:id="rId20"/>
    <p:sldId id="270" r:id="rId21"/>
    <p:sldId id="295" r:id="rId22"/>
    <p:sldId id="288" r:id="rId23"/>
    <p:sldId id="290" r:id="rId24"/>
    <p:sldId id="298" r:id="rId25"/>
    <p:sldId id="291" r:id="rId26"/>
    <p:sldId id="294" r:id="rId27"/>
    <p:sldId id="293" r:id="rId28"/>
    <p:sldId id="296" r:id="rId29"/>
    <p:sldId id="300" r:id="rId30"/>
    <p:sldId id="297" r:id="rId31"/>
    <p:sldId id="301" r:id="rId32"/>
    <p:sldId id="305" r:id="rId33"/>
    <p:sldId id="3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58"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CE307-0B26-40BE-B136-D9ED017C2A2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103315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CE307-0B26-40BE-B136-D9ED017C2A2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22439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CE307-0B26-40BE-B136-D9ED017C2A2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388631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CE307-0B26-40BE-B136-D9ED017C2A2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182789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CE307-0B26-40BE-B136-D9ED017C2A2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404270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CE307-0B26-40BE-B136-D9ED017C2A21}"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333607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CE307-0B26-40BE-B136-D9ED017C2A21}"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379247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CE307-0B26-40BE-B136-D9ED017C2A21}"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96432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CE307-0B26-40BE-B136-D9ED017C2A21}"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270558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CE307-0B26-40BE-B136-D9ED017C2A21}"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193556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CE307-0B26-40BE-B136-D9ED017C2A21}"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CCB75-A7C7-4C65-924B-F82BC627BD6F}" type="slidenum">
              <a:rPr lang="en-US" smtClean="0"/>
              <a:t>‹#›</a:t>
            </a:fld>
            <a:endParaRPr lang="en-US"/>
          </a:p>
        </p:txBody>
      </p:sp>
    </p:spTree>
    <p:extLst>
      <p:ext uri="{BB962C8B-B14F-4D97-AF65-F5344CB8AC3E}">
        <p14:creationId xmlns:p14="http://schemas.microsoft.com/office/powerpoint/2010/main" val="277071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CE307-0B26-40BE-B136-D9ED017C2A21}" type="datetimeFigureOut">
              <a:rPr lang="en-US" smtClean="0"/>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CCB75-A7C7-4C65-924B-F82BC627BD6F}" type="slidenum">
              <a:rPr lang="en-US" smtClean="0"/>
              <a:t>‹#›</a:t>
            </a:fld>
            <a:endParaRPr lang="en-US"/>
          </a:p>
        </p:txBody>
      </p:sp>
    </p:spTree>
    <p:extLst>
      <p:ext uri="{BB962C8B-B14F-4D97-AF65-F5344CB8AC3E}">
        <p14:creationId xmlns:p14="http://schemas.microsoft.com/office/powerpoint/2010/main" val="24921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disa.ukzn.ac.za/.../LaJan87.0377.5429.012.002.Jan1987.4.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hyperlink" Target="http://www.irisfilms.org/films/long-nights-journey-into-day/" TargetMode="External"/><Relationship Id="rId2" Type="http://schemas.openxmlformats.org/officeDocument/2006/relationships/hyperlink" Target="http://africasacountry.com/2012/02/south-africas-trc-on-film/" TargetMode="External"/><Relationship Id="rId1" Type="http://schemas.openxmlformats.org/officeDocument/2006/relationships/slideLayout" Target="../slideLayouts/slideLayout2.xml"/><Relationship Id="rId4" Type="http://schemas.openxmlformats.org/officeDocument/2006/relationships/hyperlink" Target="http://guides.library.cornell.edu/winnie/truth"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flickr.com/photos/98945443@N05/15674229083/in/photostre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Experiences of political reconciliation in South Africa</a:t>
            </a:r>
            <a:endParaRPr lang="en-US" dirty="0"/>
          </a:p>
        </p:txBody>
      </p:sp>
      <p:sp>
        <p:nvSpPr>
          <p:cNvPr id="3" name="Subtitle 2"/>
          <p:cNvSpPr>
            <a:spLocks noGrp="1"/>
          </p:cNvSpPr>
          <p:nvPr>
            <p:ph type="subTitle" idx="1"/>
          </p:nvPr>
        </p:nvSpPr>
        <p:spPr>
          <a:xfrm>
            <a:off x="1371600" y="3581400"/>
            <a:ext cx="6324600" cy="1524000"/>
          </a:xfrm>
        </p:spPr>
        <p:txBody>
          <a:bodyPr>
            <a:normAutofit fontScale="70000" lnSpcReduction="20000"/>
          </a:bodyPr>
          <a:lstStyle/>
          <a:p>
            <a:endParaRPr lang="en-US" dirty="0" smtClean="0"/>
          </a:p>
          <a:p>
            <a:r>
              <a:rPr lang="en-US" dirty="0" smtClean="0"/>
              <a:t>CHI </a:t>
            </a:r>
            <a:r>
              <a:rPr lang="en-US" dirty="0" smtClean="0"/>
              <a:t>Teachers’ </a:t>
            </a:r>
            <a:r>
              <a:rPr lang="en-US" dirty="0" smtClean="0"/>
              <a:t>Workshop</a:t>
            </a:r>
          </a:p>
          <a:p>
            <a:r>
              <a:rPr lang="en-US" dirty="0" smtClean="0"/>
              <a:t>T. Barnes</a:t>
            </a:r>
            <a:endParaRPr lang="en-US" dirty="0" smtClean="0"/>
          </a:p>
          <a:p>
            <a:r>
              <a:rPr lang="en-US" dirty="0" smtClean="0"/>
              <a:t>4-30-16</a:t>
            </a:r>
            <a:endParaRPr lang="en-US" dirty="0"/>
          </a:p>
        </p:txBody>
      </p:sp>
    </p:spTree>
    <p:extLst>
      <p:ext uri="{BB962C8B-B14F-4D97-AF65-F5344CB8AC3E}">
        <p14:creationId xmlns:p14="http://schemas.microsoft.com/office/powerpoint/2010/main" val="3079456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barnes2\AppData\Local\Temp\IMG_5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097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Resistance to apartheid and the state’s violent response, 1980s</a:t>
            </a:r>
            <a:endParaRPr lang="en-US" dirty="0"/>
          </a:p>
        </p:txBody>
      </p:sp>
      <p:sp>
        <p:nvSpPr>
          <p:cNvPr id="3" name="Content Placeholder 2"/>
          <p:cNvSpPr>
            <a:spLocks noGrp="1"/>
          </p:cNvSpPr>
          <p:nvPr>
            <p:ph idx="1"/>
          </p:nvPr>
        </p:nvSpPr>
        <p:spPr>
          <a:xfrm>
            <a:off x="457200" y="1600200"/>
            <a:ext cx="8229600" cy="53340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2100" dirty="0" smtClean="0"/>
              <a:t>From: South African History Archive, </a:t>
            </a:r>
            <a:r>
              <a:rPr lang="en-US" sz="2100" i="1" dirty="0" smtClean="0"/>
              <a:t>Images of Defiance: South African Resistance Posters of the 1980s </a:t>
            </a:r>
            <a:r>
              <a:rPr lang="en-US" sz="2100" dirty="0" smtClean="0"/>
              <a:t>(Johannesburg: STE Publishers, 2004)</a:t>
            </a:r>
            <a:endParaRPr lang="en-US" sz="2100" dirty="0"/>
          </a:p>
        </p:txBody>
      </p:sp>
    </p:spTree>
    <p:extLst>
      <p:ext uri="{BB962C8B-B14F-4D97-AF65-F5344CB8AC3E}">
        <p14:creationId xmlns:p14="http://schemas.microsoft.com/office/powerpoint/2010/main" val="279119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will never forget you, we will never give up fighting for the cause you died for”</a:t>
            </a:r>
            <a:endParaRPr lang="en-US" dirty="0"/>
          </a:p>
        </p:txBody>
      </p:sp>
    </p:spTree>
    <p:extLst>
      <p:ext uri="{BB962C8B-B14F-4D97-AF65-F5344CB8AC3E}">
        <p14:creationId xmlns:p14="http://schemas.microsoft.com/office/powerpoint/2010/main" val="218120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dirty="0" smtClean="0"/>
              <a:t>Convention for a Democratic South Africa, 1990-93: </a:t>
            </a:r>
          </a:p>
          <a:p>
            <a:pPr lvl="1"/>
            <a:r>
              <a:rPr lang="en-US" dirty="0" smtClean="0"/>
              <a:t>multiparty negotiations about</a:t>
            </a:r>
          </a:p>
          <a:p>
            <a:pPr lvl="2"/>
            <a:r>
              <a:rPr lang="en-US" dirty="0" smtClean="0"/>
              <a:t>the shape of a new government</a:t>
            </a:r>
          </a:p>
          <a:p>
            <a:pPr lvl="2"/>
            <a:r>
              <a:rPr lang="en-US" dirty="0" smtClean="0"/>
              <a:t>minority rights</a:t>
            </a:r>
          </a:p>
          <a:p>
            <a:pPr lvl="2"/>
            <a:r>
              <a:rPr lang="en-US" dirty="0" smtClean="0"/>
              <a:t>establishment of an assembly to write a new constitution</a:t>
            </a:r>
          </a:p>
          <a:p>
            <a:pPr lvl="2"/>
            <a:r>
              <a:rPr lang="en-US" dirty="0" smtClean="0"/>
              <a:t>mechanism to address politically motivated crimes of the past</a:t>
            </a:r>
          </a:p>
          <a:p>
            <a:pPr marL="514350" lvl="1" indent="0">
              <a:buNone/>
            </a:pPr>
            <a:r>
              <a:rPr lang="en-US" dirty="0" smtClean="0"/>
              <a:t>The settlement included guarantees for and concessions to all sides.</a:t>
            </a:r>
          </a:p>
          <a:p>
            <a:r>
              <a:rPr lang="en-US" dirty="0" smtClean="0"/>
              <a:t>Elections were held in April 1994. The ANC won 62% of the vote, formed a new government. Nelson Mandela became the first president of democratic South Africa.</a:t>
            </a:r>
            <a:endParaRPr lang="en-US" dirty="0"/>
          </a:p>
        </p:txBody>
      </p:sp>
    </p:spTree>
    <p:extLst>
      <p:ext uri="{BB962C8B-B14F-4D97-AF65-F5344CB8AC3E}">
        <p14:creationId xmlns:p14="http://schemas.microsoft.com/office/powerpoint/2010/main" val="2527902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r>
              <a:rPr lang="en-US" sz="3200" b="1" dirty="0" smtClean="0"/>
              <a:t>The Truth and Reconciliation Commission (TRC, 1995-98) </a:t>
            </a:r>
            <a:r>
              <a:rPr lang="en-US" sz="3200" b="1" dirty="0"/>
              <a:t>i</a:t>
            </a:r>
            <a:r>
              <a:rPr lang="en-US" sz="3200" b="1" dirty="0" smtClean="0"/>
              <a:t>n South Africa – a contested process, born from political compromise, asked these questions:</a:t>
            </a:r>
            <a:br>
              <a:rPr lang="en-US" sz="3200" b="1" dirty="0" smtClean="0"/>
            </a:br>
            <a:endParaRPr lang="en-US" sz="3200" b="1" dirty="0"/>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pPr>
              <a:buNone/>
            </a:pPr>
            <a:endParaRPr lang="en-US" sz="5100" b="1" dirty="0" smtClean="0"/>
          </a:p>
          <a:p>
            <a:pPr>
              <a:buNone/>
            </a:pPr>
            <a:endParaRPr lang="en-US" sz="5100" dirty="0" smtClean="0"/>
          </a:p>
          <a:p>
            <a:pPr>
              <a:buNone/>
            </a:pPr>
            <a:endParaRPr lang="en-US" sz="5100" dirty="0"/>
          </a:p>
          <a:p>
            <a:pPr>
              <a:buNone/>
            </a:pPr>
            <a:endParaRPr lang="en-US" sz="5100" dirty="0" smtClean="0"/>
          </a:p>
          <a:p>
            <a:pPr>
              <a:buNone/>
            </a:pPr>
            <a:endParaRPr lang="en-US" sz="5100" dirty="0"/>
          </a:p>
          <a:p>
            <a:pPr>
              <a:buNone/>
            </a:pPr>
            <a:endParaRPr lang="en-US" sz="5100" dirty="0" smtClean="0"/>
          </a:p>
          <a:p>
            <a:pPr>
              <a:buNone/>
            </a:pPr>
            <a:endParaRPr lang="en-US" sz="5100" dirty="0"/>
          </a:p>
          <a:p>
            <a:pPr lvl="0"/>
            <a:r>
              <a:rPr lang="en-US" sz="8000" dirty="0"/>
              <a:t>What are the legacies of political and social violence and how should they be addressed?</a:t>
            </a:r>
          </a:p>
          <a:p>
            <a:endParaRPr lang="en-US" sz="8000" dirty="0"/>
          </a:p>
          <a:p>
            <a:pPr lvl="0"/>
            <a:r>
              <a:rPr lang="en-US" sz="8000" dirty="0"/>
              <a:t>How can victims of atrocities deal with desires for justice and/or revenge? </a:t>
            </a:r>
            <a:endParaRPr lang="en-US" sz="8000" dirty="0" smtClean="0"/>
          </a:p>
          <a:p>
            <a:pPr lvl="0"/>
            <a:endParaRPr lang="en-US" sz="8000" dirty="0"/>
          </a:p>
          <a:p>
            <a:pPr lvl="0"/>
            <a:r>
              <a:rPr lang="en-US" sz="8000" dirty="0"/>
              <a:t>What constitutes fair and appropriate compensation to victims of war and violence? </a:t>
            </a:r>
            <a:endParaRPr lang="en-US" sz="8000" dirty="0" smtClean="0"/>
          </a:p>
          <a:p>
            <a:pPr lvl="0"/>
            <a:endParaRPr lang="en-US" sz="8000" dirty="0"/>
          </a:p>
          <a:p>
            <a:pPr lvl="0"/>
            <a:r>
              <a:rPr lang="en-US" sz="8000" dirty="0"/>
              <a:t>Is reconciliation a personal or a national matter</a:t>
            </a:r>
            <a:r>
              <a:rPr lang="en-US" sz="8000" dirty="0" smtClean="0"/>
              <a:t>?</a:t>
            </a:r>
          </a:p>
          <a:p>
            <a:pPr lvl="0"/>
            <a:endParaRPr lang="en-US" sz="8000" dirty="0"/>
          </a:p>
          <a:p>
            <a:pPr lvl="0"/>
            <a:r>
              <a:rPr lang="en-US" sz="8000" dirty="0"/>
              <a:t>How should apartheid be remembered – whose memories are important</a:t>
            </a:r>
            <a:r>
              <a:rPr lang="en-US" sz="8000" dirty="0" smtClean="0"/>
              <a:t>?</a:t>
            </a:r>
          </a:p>
          <a:p>
            <a:pPr lvl="0"/>
            <a:endParaRPr lang="en-US" sz="8000" dirty="0"/>
          </a:p>
          <a:p>
            <a:pPr lvl="0"/>
            <a:r>
              <a:rPr lang="en-US" sz="8000" dirty="0" smtClean="0"/>
              <a:t>How are truth, reconciliation and justice connected?</a:t>
            </a:r>
            <a:endParaRPr lang="en-US" sz="8000"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0" y="76200"/>
            <a:ext cx="4572000" cy="1457325"/>
          </a:xfrm>
          <a:prstGeom prst="rect">
            <a:avLst/>
          </a:prstGeom>
          <a:noFill/>
          <a:ln w="9525">
            <a:noFill/>
            <a:miter lim="800000"/>
            <a:headEnd/>
            <a:tailEnd/>
          </a:ln>
        </p:spPr>
      </p:pic>
    </p:spTree>
    <p:extLst>
      <p:ext uri="{BB962C8B-B14F-4D97-AF65-F5344CB8AC3E}">
        <p14:creationId xmlns:p14="http://schemas.microsoft.com/office/powerpoint/2010/main" val="141942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
            <a:ext cx="7924800" cy="5324535"/>
          </a:xfrm>
          <a:prstGeom prst="rect">
            <a:avLst/>
          </a:prstGeom>
        </p:spPr>
        <p:txBody>
          <a:bodyPr wrap="square">
            <a:spAutoFit/>
          </a:bodyPr>
          <a:lstStyle/>
          <a:p>
            <a:r>
              <a:rPr lang="en-US" sz="2800" dirty="0" smtClean="0"/>
              <a:t>The TRC sought to answer these questions by:</a:t>
            </a:r>
          </a:p>
          <a:p>
            <a:pPr>
              <a:buNone/>
            </a:pPr>
            <a:r>
              <a:rPr lang="en-US" sz="2400" dirty="0" smtClean="0"/>
              <a:t> </a:t>
            </a:r>
          </a:p>
          <a:p>
            <a:pPr>
              <a:buNone/>
            </a:pPr>
            <a:r>
              <a:rPr lang="en-US" sz="2400" dirty="0" smtClean="0"/>
              <a:t>1. Investigating and </a:t>
            </a:r>
            <a:r>
              <a:rPr lang="en-US" sz="2400" b="1" dirty="0" smtClean="0"/>
              <a:t>documenting</a:t>
            </a:r>
            <a:r>
              <a:rPr lang="en-US" sz="2400" dirty="0" smtClean="0"/>
              <a:t> human rights abuses, </a:t>
            </a:r>
          </a:p>
          <a:p>
            <a:pPr>
              <a:buNone/>
            </a:pPr>
            <a:r>
              <a:rPr lang="en-US" sz="2400" dirty="0" smtClean="0"/>
              <a:t>2. Considering the </a:t>
            </a:r>
            <a:r>
              <a:rPr lang="en-US" sz="2400" b="1" dirty="0" smtClean="0"/>
              <a:t>granting of</a:t>
            </a:r>
            <a:r>
              <a:rPr lang="en-US" sz="2400" dirty="0" smtClean="0"/>
              <a:t> </a:t>
            </a:r>
            <a:r>
              <a:rPr lang="en-US" sz="2400" b="1" dirty="0" smtClean="0"/>
              <a:t>amnesty</a:t>
            </a:r>
            <a:r>
              <a:rPr lang="en-US" sz="2400" dirty="0" smtClean="0"/>
              <a:t> to perpetrators of human rights abuses and </a:t>
            </a:r>
          </a:p>
          <a:p>
            <a:pPr>
              <a:buNone/>
            </a:pPr>
            <a:r>
              <a:rPr lang="en-US" sz="2400" dirty="0" smtClean="0"/>
              <a:t>3. Considering the </a:t>
            </a:r>
            <a:r>
              <a:rPr lang="en-US" sz="2400" b="1" dirty="0" smtClean="0"/>
              <a:t>payment of reparations</a:t>
            </a:r>
            <a:r>
              <a:rPr lang="en-US" sz="2400" dirty="0" smtClean="0"/>
              <a:t> to the victims of human rights abuses. </a:t>
            </a:r>
          </a:p>
          <a:p>
            <a:pPr>
              <a:buNone/>
            </a:pPr>
            <a:endParaRPr lang="en-US" sz="2400" dirty="0" smtClean="0"/>
          </a:p>
          <a:p>
            <a:pPr>
              <a:buNone/>
            </a:pPr>
            <a:r>
              <a:rPr lang="en-US" sz="2400" dirty="0" smtClean="0"/>
              <a:t>The TRC focused on the actions of individuals, not on social institutions.</a:t>
            </a:r>
          </a:p>
          <a:p>
            <a:pPr>
              <a:buNone/>
            </a:pPr>
            <a:endParaRPr lang="en-US" sz="2400" dirty="0" smtClean="0"/>
          </a:p>
          <a:p>
            <a:pPr>
              <a:buNone/>
            </a:pPr>
            <a:r>
              <a:rPr lang="en-US" sz="2400" dirty="0" smtClean="0"/>
              <a:t>It was scheduled to run for 3 years with a budget of about $40 million; it had a staff of 300 people and four main offices around the country.</a:t>
            </a:r>
            <a:endParaRPr lang="en-US" sz="2400" dirty="0"/>
          </a:p>
        </p:txBody>
      </p:sp>
    </p:spTree>
    <p:extLst>
      <p:ext uri="{BB962C8B-B14F-4D97-AF65-F5344CB8AC3E}">
        <p14:creationId xmlns:p14="http://schemas.microsoft.com/office/powerpoint/2010/main" val="195725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t>Significant human rights violations or acts</a:t>
            </a:r>
            <a:r>
              <a:rPr lang="en-US" sz="3200" b="1" dirty="0" smtClean="0"/>
              <a:t> NOT </a:t>
            </a:r>
            <a:r>
              <a:rPr lang="en-US" sz="3200" dirty="0" smtClean="0"/>
              <a:t>investigated by the TRC and so not included in the final report:</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The forced removal and displacement of millions of people based on race</a:t>
            </a:r>
          </a:p>
          <a:p>
            <a:r>
              <a:rPr lang="en-US" dirty="0" smtClean="0"/>
              <a:t>Gross human rights abuses committed before 1960</a:t>
            </a:r>
          </a:p>
          <a:p>
            <a:r>
              <a:rPr lang="en-US" dirty="0" smtClean="0"/>
              <a:t>Everyday policies and practices of apartheid that did not result in killings, abduction, torture, or severe ill-treatment as defined by the commission</a:t>
            </a:r>
          </a:p>
          <a:p>
            <a:r>
              <a:rPr lang="en-US" dirty="0" smtClean="0"/>
              <a:t>The actions of social institutions in line with apartheid ideology: social services, education, business, health care, private employment</a:t>
            </a:r>
            <a:endParaRPr lang="en-US" dirty="0"/>
          </a:p>
        </p:txBody>
      </p:sp>
    </p:spTree>
    <p:extLst>
      <p:ext uri="{BB962C8B-B14F-4D97-AF65-F5344CB8AC3E}">
        <p14:creationId xmlns:p14="http://schemas.microsoft.com/office/powerpoint/2010/main" val="2200090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4413250" y="990600"/>
            <a:ext cx="4730750" cy="7239000"/>
          </a:xfrm>
        </p:spPr>
        <p:txBody>
          <a:bodyPr>
            <a:noAutofit/>
          </a:bodyPr>
          <a:lstStyle/>
          <a:p>
            <a:pPr marL="0" indent="0" fontAlgn="base">
              <a:buNone/>
            </a:pPr>
            <a:r>
              <a:rPr lang="en-US" sz="2400" dirty="0" smtClean="0"/>
              <a:t>The primary objective was to preach forgiveness in order to </a:t>
            </a:r>
            <a:r>
              <a:rPr lang="en-US" sz="2400" dirty="0" smtClean="0">
                <a:solidFill>
                  <a:srgbClr val="FF0000"/>
                </a:solidFill>
              </a:rPr>
              <a:t>heal the emotions and wounds of hatred or anger</a:t>
            </a:r>
            <a:r>
              <a:rPr lang="en-US" sz="2400" dirty="0" smtClean="0"/>
              <a:t> created by the apartheid system. There was no place for retaliation in the new society. It was envisaged that "one who forgives becomes a better person than the one being consumed by anger and hatred.“… but forgiveness also required acknowledgement on the part of the perpetrator that they had committed an offence. </a:t>
            </a:r>
            <a:br>
              <a:rPr lang="en-US" sz="2400" dirty="0" smtClean="0"/>
            </a:br>
            <a:endParaRPr lang="en-US" sz="2400" dirty="0"/>
          </a:p>
        </p:txBody>
      </p:sp>
      <p:sp>
        <p:nvSpPr>
          <p:cNvPr id="6" name="Text Placeholder 5"/>
          <p:cNvSpPr>
            <a:spLocks noGrp="1"/>
          </p:cNvSpPr>
          <p:nvPr>
            <p:ph type="body" sz="half" idx="2"/>
          </p:nvPr>
        </p:nvSpPr>
        <p:spPr/>
        <p:txBody>
          <a:bodyPr/>
          <a:lstStyle/>
          <a:p>
            <a:endParaRPr lang="en-US" dirty="0"/>
          </a:p>
        </p:txBody>
      </p:sp>
      <p:pic>
        <p:nvPicPr>
          <p:cNvPr id="7" name="Picture 6" descr="http://gailpellettproductions.com/wp/wp-content/uploads/2010/08/FT-Tutucollapse.png"/>
          <p:cNvPicPr/>
          <p:nvPr/>
        </p:nvPicPr>
        <p:blipFill>
          <a:blip r:embed="rId2" cstate="print"/>
          <a:srcRect/>
          <a:stretch>
            <a:fillRect/>
          </a:stretch>
        </p:blipFill>
        <p:spPr bwMode="auto">
          <a:xfrm>
            <a:off x="1981200" y="838200"/>
            <a:ext cx="2438400" cy="1828800"/>
          </a:xfrm>
          <a:prstGeom prst="rect">
            <a:avLst/>
          </a:prstGeom>
          <a:noFill/>
          <a:ln w="9525">
            <a:noFill/>
            <a:miter lim="800000"/>
            <a:headEnd/>
            <a:tailEnd/>
          </a:ln>
        </p:spPr>
      </p:pic>
      <p:pic>
        <p:nvPicPr>
          <p:cNvPr id="8" name="Picture 7" descr="http://dbsjeyaraj.com/filmalaya/NFWFTC0722.jpg"/>
          <p:cNvPicPr/>
          <p:nvPr/>
        </p:nvPicPr>
        <p:blipFill>
          <a:blip r:embed="rId3" cstate="print"/>
          <a:srcRect/>
          <a:stretch>
            <a:fillRect/>
          </a:stretch>
        </p:blipFill>
        <p:spPr bwMode="auto">
          <a:xfrm>
            <a:off x="228600" y="239486"/>
            <a:ext cx="1596625" cy="2422478"/>
          </a:xfrm>
          <a:prstGeom prst="rect">
            <a:avLst/>
          </a:prstGeom>
          <a:noFill/>
          <a:ln w="9525">
            <a:noFill/>
            <a:miter lim="800000"/>
            <a:headEnd/>
            <a:tailEnd/>
          </a:ln>
        </p:spPr>
      </p:pic>
      <p:pic>
        <p:nvPicPr>
          <p:cNvPr id="9" name="Picture 8" descr="http://wherethewildthingsarent.files.wordpress.com/2010/12/trc.jpg"/>
          <p:cNvPicPr/>
          <p:nvPr/>
        </p:nvPicPr>
        <p:blipFill>
          <a:blip r:embed="rId4" cstate="print"/>
          <a:srcRect/>
          <a:stretch>
            <a:fillRect/>
          </a:stretch>
        </p:blipFill>
        <p:spPr bwMode="auto">
          <a:xfrm>
            <a:off x="0" y="2895600"/>
            <a:ext cx="4343400" cy="3581400"/>
          </a:xfrm>
          <a:prstGeom prst="rect">
            <a:avLst/>
          </a:prstGeom>
          <a:noFill/>
          <a:ln w="9525">
            <a:noFill/>
            <a:miter lim="800000"/>
            <a:headEnd/>
            <a:tailEnd/>
          </a:ln>
        </p:spPr>
      </p:pic>
    </p:spTree>
    <p:extLst>
      <p:ext uri="{BB962C8B-B14F-4D97-AF65-F5344CB8AC3E}">
        <p14:creationId xmlns:p14="http://schemas.microsoft.com/office/powerpoint/2010/main" val="2823777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1996-98</a:t>
            </a:r>
            <a:endParaRPr lang="en-US" dirty="0"/>
          </a:p>
        </p:txBody>
      </p:sp>
      <p:pic>
        <p:nvPicPr>
          <p:cNvPr id="2051" name="Picture 3"/>
          <p:cNvPicPr>
            <a:picLocks noGrp="1" noChangeAspect="1" noChangeArrowheads="1"/>
          </p:cNvPicPr>
          <p:nvPr>
            <p:ph sz="half" idx="1"/>
          </p:nvPr>
        </p:nvPicPr>
        <p:blipFill>
          <a:blip r:embed="rId2" cstate="print"/>
          <a:stretch>
            <a:fillRect/>
          </a:stretch>
        </p:blipFill>
        <p:spPr bwMode="auto">
          <a:xfrm>
            <a:off x="304800" y="533400"/>
            <a:ext cx="3619500" cy="2286000"/>
          </a:xfrm>
          <a:prstGeom prst="rect">
            <a:avLst/>
          </a:prstGeom>
          <a:noFill/>
          <a:ln w="9525">
            <a:noFill/>
            <a:miter lim="800000"/>
            <a:headEnd/>
            <a:tailEnd/>
          </a:ln>
        </p:spPr>
      </p:pic>
      <p:sp>
        <p:nvSpPr>
          <p:cNvPr id="7" name="Content Placeholder 6"/>
          <p:cNvSpPr>
            <a:spLocks noGrp="1"/>
          </p:cNvSpPr>
          <p:nvPr>
            <p:ph sz="half" idx="2"/>
          </p:nvPr>
        </p:nvSpPr>
        <p:spPr>
          <a:xfrm>
            <a:off x="4495800" y="785018"/>
            <a:ext cx="4038600" cy="6682582"/>
          </a:xfrm>
        </p:spPr>
        <p:txBody>
          <a:bodyPr>
            <a:normAutofit fontScale="77500" lnSpcReduction="20000"/>
          </a:bodyPr>
          <a:lstStyle/>
          <a:p>
            <a:r>
              <a:rPr lang="en-US" dirty="0" smtClean="0"/>
              <a:t>Hearings </a:t>
            </a:r>
            <a:r>
              <a:rPr lang="en-US" dirty="0"/>
              <a:t>begin in April </a:t>
            </a:r>
            <a:r>
              <a:rPr lang="en-US" dirty="0" smtClean="0"/>
              <a:t>1996 amid </a:t>
            </a:r>
            <a:r>
              <a:rPr lang="en-US" dirty="0"/>
              <a:t>a swarm of international television cameras. </a:t>
            </a:r>
            <a:r>
              <a:rPr lang="en-US" dirty="0" smtClean="0"/>
              <a:t>In the </a:t>
            </a:r>
            <a:r>
              <a:rPr lang="en-US" dirty="0"/>
              <a:t>hearings that follow, chaired by Archbishop Desmond Tutu</a:t>
            </a:r>
            <a:r>
              <a:rPr lang="en-US" dirty="0" smtClean="0"/>
              <a:t>, </a:t>
            </a:r>
            <a:r>
              <a:rPr lang="en-US" dirty="0"/>
              <a:t>victims of the apartheid authorities, their widows and their mothers, </a:t>
            </a:r>
            <a:r>
              <a:rPr lang="en-US" dirty="0" smtClean="0"/>
              <a:t>often broke </a:t>
            </a:r>
            <a:r>
              <a:rPr lang="en-US" dirty="0"/>
              <a:t>down in tears as they </a:t>
            </a:r>
            <a:r>
              <a:rPr lang="en-US" dirty="0" smtClean="0"/>
              <a:t>gave </a:t>
            </a:r>
            <a:r>
              <a:rPr lang="en-US" dirty="0"/>
              <a:t>their testimony. </a:t>
            </a:r>
            <a:r>
              <a:rPr lang="en-US" dirty="0" smtClean="0"/>
              <a:t>21,000 testimonies from victims and witnesses.</a:t>
            </a:r>
          </a:p>
          <a:p>
            <a:r>
              <a:rPr lang="en-US" dirty="0" smtClean="0"/>
              <a:t>The commission officially ended its work in July 1998 after more than two years of hearings and investigations. </a:t>
            </a:r>
          </a:p>
          <a:p>
            <a:r>
              <a:rPr lang="en-US" dirty="0" smtClean="0"/>
              <a:t>The first three volumes of Commission’s final report were published in October 1998; four more appeared by 2003.</a:t>
            </a:r>
          </a:p>
          <a:p>
            <a:pPr marL="0" indent="0">
              <a:buNone/>
            </a:pPr>
            <a:endParaRPr lang="en-US" dirty="0"/>
          </a:p>
          <a:p>
            <a:endParaRPr lang="en-US" dirty="0"/>
          </a:p>
        </p:txBody>
      </p:sp>
      <p:pic>
        <p:nvPicPr>
          <p:cNvPr id="5" name="Picture 4" descr="TRC pic.jpg"/>
          <p:cNvPicPr>
            <a:picLocks noChangeAspect="1"/>
          </p:cNvPicPr>
          <p:nvPr/>
        </p:nvPicPr>
        <p:blipFill>
          <a:blip r:embed="rId3" cstate="print"/>
          <a:stretch>
            <a:fillRect/>
          </a:stretch>
        </p:blipFill>
        <p:spPr>
          <a:xfrm>
            <a:off x="228600" y="3124200"/>
            <a:ext cx="4343400" cy="2914027"/>
          </a:xfrm>
          <a:prstGeom prst="rect">
            <a:avLst/>
          </a:prstGeom>
        </p:spPr>
      </p:pic>
    </p:spTree>
    <p:extLst>
      <p:ext uri="{BB962C8B-B14F-4D97-AF65-F5344CB8AC3E}">
        <p14:creationId xmlns:p14="http://schemas.microsoft.com/office/powerpoint/2010/main" val="320501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n-lt"/>
              </a:rPr>
              <a:t>Truth: Documentation</a:t>
            </a:r>
            <a:r>
              <a:rPr lang="en-US" sz="3600" dirty="0" smtClean="0">
                <a:latin typeface="+mn-lt"/>
              </a:rPr>
              <a:t> of human rights abuses in the 7 volume </a:t>
            </a:r>
            <a:r>
              <a:rPr lang="en-US" sz="3600" dirty="0">
                <a:latin typeface="+mn-lt"/>
              </a:rPr>
              <a:t>F</a:t>
            </a:r>
            <a:r>
              <a:rPr lang="en-US" sz="3600" dirty="0" smtClean="0">
                <a:latin typeface="+mn-lt"/>
              </a:rPr>
              <a:t>inal </a:t>
            </a:r>
            <a:r>
              <a:rPr lang="en-US" sz="3600" dirty="0">
                <a:latin typeface="+mn-lt"/>
              </a:rPr>
              <a:t>R</a:t>
            </a:r>
            <a:r>
              <a:rPr lang="en-US" sz="3600" dirty="0" smtClean="0">
                <a:latin typeface="+mn-lt"/>
              </a:rPr>
              <a:t>eport</a:t>
            </a:r>
            <a:endParaRPr lang="en-US" sz="3600"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smtClean="0"/>
              <a:t>Killings by state agents inside and outside South Africa; lists of the names of the dead</a:t>
            </a:r>
          </a:p>
          <a:p>
            <a:r>
              <a:rPr lang="en-US" dirty="0" smtClean="0"/>
              <a:t>Disappearances</a:t>
            </a:r>
          </a:p>
          <a:p>
            <a:r>
              <a:rPr lang="en-US" dirty="0" smtClean="0"/>
              <a:t>Torture and abuse by police and armed forces</a:t>
            </a:r>
          </a:p>
          <a:p>
            <a:r>
              <a:rPr lang="en-US" dirty="0" smtClean="0"/>
              <a:t>Raids into neighboring countries to attack opposition forces</a:t>
            </a:r>
          </a:p>
          <a:p>
            <a:r>
              <a:rPr lang="en-US" dirty="0" smtClean="0"/>
              <a:t>Killings, by bombs and land mines, by the armed opposition</a:t>
            </a:r>
          </a:p>
          <a:p>
            <a:r>
              <a:rPr lang="en-US" dirty="0" smtClean="0"/>
              <a:t>Abuses in detention camps by the armed opposition outside South Africa’s borders</a:t>
            </a:r>
          </a:p>
          <a:p>
            <a:r>
              <a:rPr lang="en-US" dirty="0" smtClean="0"/>
              <a:t>Violence by private individuals for political reasons</a:t>
            </a:r>
          </a:p>
        </p:txBody>
      </p:sp>
    </p:spTree>
    <p:extLst>
      <p:ext uri="{BB962C8B-B14F-4D97-AF65-F5344CB8AC3E}">
        <p14:creationId xmlns:p14="http://schemas.microsoft.com/office/powerpoint/2010/main" val="3945161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b="1" dirty="0" smtClean="0"/>
              <a:t>Reconciliation: Amnesty</a:t>
            </a:r>
            <a:br>
              <a:rPr lang="en-US" sz="3600" b="1" dirty="0" smtClean="0"/>
            </a:br>
            <a:r>
              <a:rPr lang="en-US" sz="3600" b="1" dirty="0" smtClean="0"/>
              <a:t> (program concluded in 2001)</a:t>
            </a:r>
            <a:endParaRPr lang="en-US" sz="3600" b="1" dirty="0"/>
          </a:p>
        </p:txBody>
      </p:sp>
      <p:sp>
        <p:nvSpPr>
          <p:cNvPr id="3" name="Content Placeholder 2"/>
          <p:cNvSpPr>
            <a:spLocks noGrp="1"/>
          </p:cNvSpPr>
          <p:nvPr>
            <p:ph idx="1"/>
          </p:nvPr>
        </p:nvSpPr>
        <p:spPr>
          <a:xfrm>
            <a:off x="457200" y="1066800"/>
            <a:ext cx="8229600" cy="5867400"/>
          </a:xfrm>
        </p:spPr>
        <p:txBody>
          <a:bodyPr>
            <a:normAutofit fontScale="77500" lnSpcReduction="20000"/>
          </a:bodyPr>
          <a:lstStyle/>
          <a:p>
            <a:r>
              <a:rPr lang="en-US" dirty="0"/>
              <a:t>The TRC received 7,100 applications for amnesty. </a:t>
            </a:r>
            <a:r>
              <a:rPr lang="en-US" dirty="0" smtClean="0"/>
              <a:t>Only approx. </a:t>
            </a:r>
            <a:r>
              <a:rPr lang="en-US" dirty="0"/>
              <a:t>2</a:t>
            </a:r>
            <a:r>
              <a:rPr lang="en-US" dirty="0" smtClean="0"/>
              <a:t>,000 of these applications were granted. </a:t>
            </a:r>
          </a:p>
          <a:p>
            <a:pPr lvl="1"/>
            <a:r>
              <a:rPr lang="en-US" dirty="0" smtClean="0"/>
              <a:t>Grounds for a successful application:</a:t>
            </a:r>
          </a:p>
          <a:p>
            <a:pPr lvl="2"/>
            <a:r>
              <a:rPr lang="en-US" dirty="0" smtClean="0">
                <a:solidFill>
                  <a:srgbClr val="FF0000"/>
                </a:solidFill>
              </a:rPr>
              <a:t>Proportionality of the act</a:t>
            </a:r>
          </a:p>
          <a:p>
            <a:pPr lvl="2"/>
            <a:r>
              <a:rPr lang="en-US" dirty="0" smtClean="0">
                <a:solidFill>
                  <a:srgbClr val="FF0000"/>
                </a:solidFill>
              </a:rPr>
              <a:t>Full disclosure of the circumstances of the act</a:t>
            </a:r>
          </a:p>
          <a:p>
            <a:pPr lvl="2"/>
            <a:r>
              <a:rPr lang="en-US" dirty="0" smtClean="0">
                <a:solidFill>
                  <a:srgbClr val="FF0000"/>
                </a:solidFill>
              </a:rPr>
              <a:t>Only acts of political violence, not criminal (for personal gain or animus) violence were eligible</a:t>
            </a:r>
          </a:p>
          <a:p>
            <a:r>
              <a:rPr lang="en-US" dirty="0" smtClean="0"/>
              <a:t>Amnesty exempted individuals from criminal prosecution and civil damages suits for those acts.</a:t>
            </a:r>
          </a:p>
          <a:p>
            <a:r>
              <a:rPr lang="en-US" dirty="0" smtClean="0"/>
              <a:t>Many people who applied were already in prison</a:t>
            </a:r>
          </a:p>
          <a:p>
            <a:r>
              <a:rPr lang="en-US" dirty="0"/>
              <a:t>S</a:t>
            </a:r>
            <a:r>
              <a:rPr lang="en-US" dirty="0" smtClean="0"/>
              <a:t>enior members of the apartheid gov’t did not apply for amnesty, maintaining that they had not committed any crimes.</a:t>
            </a:r>
          </a:p>
          <a:p>
            <a:r>
              <a:rPr lang="en-US" dirty="0" smtClean="0"/>
              <a:t>Amnesty hearings that did occur provided new details about operations, targets, forms of brutality and torture and details about who had given orders or knew about these acts.</a:t>
            </a:r>
          </a:p>
          <a:p>
            <a:endParaRPr lang="en-US" dirty="0" smtClean="0"/>
          </a:p>
          <a:p>
            <a:endParaRPr lang="en-US" dirty="0"/>
          </a:p>
        </p:txBody>
      </p:sp>
    </p:spTree>
    <p:extLst>
      <p:ext uri="{BB962C8B-B14F-4D97-AF65-F5344CB8AC3E}">
        <p14:creationId xmlns:p14="http://schemas.microsoft.com/office/powerpoint/2010/main" val="55888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How should society respond to violent acts of injustice, to try to achieve peace?</a:t>
            </a:r>
            <a:endParaRPr lang="en-US" sz="3600" dirty="0"/>
          </a:p>
        </p:txBody>
      </p:sp>
      <p:sp>
        <p:nvSpPr>
          <p:cNvPr id="5" name="Content Placeholder 4"/>
          <p:cNvSpPr>
            <a:spLocks noGrp="1"/>
          </p:cNvSpPr>
          <p:nvPr>
            <p:ph sz="half" idx="1"/>
          </p:nvPr>
        </p:nvSpPr>
        <p:spPr/>
        <p:txBody>
          <a:bodyPr/>
          <a:lstStyle/>
          <a:p>
            <a:pPr marL="0" indent="0">
              <a:buNone/>
            </a:pPr>
            <a:r>
              <a:rPr lang="en-US" dirty="0" smtClean="0">
                <a:solidFill>
                  <a:srgbClr val="FF0000"/>
                </a:solidFill>
              </a:rPr>
              <a:t>Retributive justice</a:t>
            </a:r>
            <a:r>
              <a:rPr lang="en-US" dirty="0" smtClean="0"/>
              <a:t>: </a:t>
            </a:r>
          </a:p>
          <a:p>
            <a:pPr marL="0" indent="0">
              <a:buNone/>
            </a:pPr>
            <a:r>
              <a:rPr lang="en-US" dirty="0" smtClean="0"/>
              <a:t>once a perpetrator is identified and convicted, they must be punished. Focuses on the individual’s guilt and on retaliation/ revenge against that person.</a:t>
            </a:r>
            <a:endParaRPr lang="en-US" dirty="0"/>
          </a:p>
        </p:txBody>
      </p:sp>
      <p:sp>
        <p:nvSpPr>
          <p:cNvPr id="6" name="Content Placeholder 5"/>
          <p:cNvSpPr>
            <a:spLocks noGrp="1"/>
          </p:cNvSpPr>
          <p:nvPr>
            <p:ph sz="half" idx="2"/>
          </p:nvPr>
        </p:nvSpPr>
        <p:spPr/>
        <p:txBody>
          <a:bodyPr/>
          <a:lstStyle/>
          <a:p>
            <a:pPr marL="0" indent="0">
              <a:buNone/>
            </a:pPr>
            <a:r>
              <a:rPr lang="en-US" dirty="0" smtClean="0">
                <a:solidFill>
                  <a:srgbClr val="FF0000"/>
                </a:solidFill>
              </a:rPr>
              <a:t>Restorative justice</a:t>
            </a:r>
            <a:r>
              <a:rPr lang="en-US" dirty="0" smtClean="0"/>
              <a:t>: </a:t>
            </a:r>
          </a:p>
          <a:p>
            <a:pPr marL="0" indent="0">
              <a:buNone/>
            </a:pPr>
            <a:r>
              <a:rPr lang="en-US" dirty="0" smtClean="0"/>
              <a:t>once a perpetrator is identified and convicted, activities are initiated that try to heal the wrongs that have been done. Focuses on building reconciled relationships and communities, and on regrowth.</a:t>
            </a:r>
            <a:endParaRPr lang="en-US" dirty="0"/>
          </a:p>
        </p:txBody>
      </p:sp>
    </p:spTree>
    <p:extLst>
      <p:ext uri="{BB962C8B-B14F-4D97-AF65-F5344CB8AC3E}">
        <p14:creationId xmlns:p14="http://schemas.microsoft.com/office/powerpoint/2010/main" val="7827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Reconciliation: Reparations </a:t>
            </a:r>
            <a:br>
              <a:rPr lang="en-US" sz="3600" b="1" dirty="0" smtClean="0"/>
            </a:br>
            <a:r>
              <a:rPr lang="en-US" sz="3600" b="1" dirty="0" smtClean="0"/>
              <a:t>(program concluded in 2003)</a:t>
            </a:r>
            <a:endParaRPr lang="en-US" sz="3600" b="1" dirty="0"/>
          </a:p>
        </p:txBody>
      </p:sp>
      <p:sp>
        <p:nvSpPr>
          <p:cNvPr id="3" name="Content Placeholder 2"/>
          <p:cNvSpPr>
            <a:spLocks noGrp="1"/>
          </p:cNvSpPr>
          <p:nvPr>
            <p:ph idx="1"/>
          </p:nvPr>
        </p:nvSpPr>
        <p:spPr>
          <a:xfrm>
            <a:off x="457200" y="762000"/>
            <a:ext cx="8229600" cy="5791200"/>
          </a:xfrm>
        </p:spPr>
        <p:txBody>
          <a:bodyPr>
            <a:normAutofit fontScale="85000" lnSpcReduction="20000"/>
          </a:bodyPr>
          <a:lstStyle/>
          <a:p>
            <a:r>
              <a:rPr lang="en-US" dirty="0" smtClean="0"/>
              <a:t>Interim emergency reparations were paid to 2,500 people by 1998 in amounts ranging from $300-$1,000</a:t>
            </a:r>
          </a:p>
          <a:p>
            <a:r>
              <a:rPr lang="en-US" dirty="0" smtClean="0"/>
              <a:t>In 2003, 22,000 people who had applied and were designated as victims of gross human rights abuses eventually received monetary payments of approximately $4,000 each</a:t>
            </a:r>
            <a:r>
              <a:rPr lang="en-US" dirty="0"/>
              <a:t> </a:t>
            </a:r>
            <a:r>
              <a:rPr lang="en-US" dirty="0" smtClean="0"/>
              <a:t>(= approx. 3 years salary for a domestic worker). 25,000/40 million = .0625%</a:t>
            </a:r>
          </a:p>
          <a:p>
            <a:r>
              <a:rPr lang="en-US" dirty="0" smtClean="0"/>
              <a:t>Research by the </a:t>
            </a:r>
            <a:r>
              <a:rPr lang="en-US" dirty="0" err="1" smtClean="0"/>
              <a:t>Khulumani</a:t>
            </a:r>
            <a:r>
              <a:rPr lang="en-US" dirty="0" smtClean="0"/>
              <a:t> Support Group has shown that reparations were spent by people living in debt and poverty on necessities such as food, rent and children’s school fees; there were family disputes over the money; and recipients generally were not been able to invest, start new enterprises or make lasting contributions to more stable economic status.</a:t>
            </a:r>
          </a:p>
          <a:p>
            <a:pPr marL="0" indent="0">
              <a:buNone/>
            </a:pPr>
            <a:r>
              <a:rPr lang="en-US" dirty="0" smtClean="0"/>
              <a:t>      </a:t>
            </a:r>
          </a:p>
          <a:p>
            <a:pPr marL="0" indent="0">
              <a:buNone/>
            </a:pPr>
            <a:r>
              <a:rPr lang="en-US" dirty="0"/>
              <a:t> </a:t>
            </a:r>
            <a:r>
              <a:rPr lang="en-US" dirty="0" smtClean="0"/>
              <a:t>                                    khulumani.net</a:t>
            </a:r>
          </a:p>
          <a:p>
            <a:pPr marL="0" indent="0">
              <a:buNone/>
            </a:pPr>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19200" y="5560423"/>
            <a:ext cx="1828800" cy="129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93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about criminal prosecutions of people who were not granted amnesty?</a:t>
            </a:r>
            <a:endParaRPr lang="en-US" sz="3200" dirty="0"/>
          </a:p>
        </p:txBody>
      </p:sp>
      <p:sp>
        <p:nvSpPr>
          <p:cNvPr id="3" name="Content Placeholder 2"/>
          <p:cNvSpPr>
            <a:spLocks noGrp="1"/>
          </p:cNvSpPr>
          <p:nvPr>
            <p:ph idx="1"/>
          </p:nvPr>
        </p:nvSpPr>
        <p:spPr/>
        <p:txBody>
          <a:bodyPr/>
          <a:lstStyle/>
          <a:p>
            <a:r>
              <a:rPr lang="en-US" dirty="0" smtClean="0"/>
              <a:t>Out of the millions of white South Africans who benefited from apartheid, and the thousands of policemen, soldiers, and bureaucrats who masterminded, oversaw and carried out acts of terrible violence against ordinary people and anti-apartheid activists of all races, how many have been criminally prosecuted and sent to prison?</a:t>
            </a:r>
          </a:p>
          <a:p>
            <a:pPr marL="0" indent="0">
              <a:buNone/>
            </a:pPr>
            <a:endParaRPr lang="en-US" dirty="0"/>
          </a:p>
        </p:txBody>
      </p:sp>
    </p:spTree>
    <p:extLst>
      <p:ext uri="{BB962C8B-B14F-4D97-AF65-F5344CB8AC3E}">
        <p14:creationId xmlns:p14="http://schemas.microsoft.com/office/powerpoint/2010/main" val="248412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Eugene de </a:t>
            </a:r>
            <a:r>
              <a:rPr lang="en-US" dirty="0" err="1" smtClean="0"/>
              <a:t>Kock</a:t>
            </a:r>
            <a:r>
              <a:rPr lang="en-US" dirty="0" smtClean="0"/>
              <a:t> (1949 - ), “Prime Evil” and </a:t>
            </a:r>
            <a:r>
              <a:rPr lang="en-US" dirty="0" err="1" smtClean="0"/>
              <a:t>Vlakplaas</a:t>
            </a:r>
            <a:r>
              <a:rPr lang="en-US" dirty="0" smtClean="0"/>
              <a:t> farm</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3975371"/>
            <a:ext cx="4038600" cy="257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1242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2413339"/>
            <a:ext cx="4191000" cy="3785652"/>
          </a:xfrm>
          <a:prstGeom prst="rect">
            <a:avLst/>
          </a:prstGeom>
        </p:spPr>
        <p:txBody>
          <a:bodyPr wrap="square">
            <a:spAutoFit/>
          </a:bodyPr>
          <a:lstStyle/>
          <a:p>
            <a:r>
              <a:rPr lang="en-US" sz="2400" dirty="0"/>
              <a:t>P</a:t>
            </a:r>
            <a:r>
              <a:rPr lang="en-US" sz="2400" dirty="0" smtClean="0"/>
              <a:t>oliceman</a:t>
            </a:r>
            <a:r>
              <a:rPr lang="en-US" sz="2400" dirty="0"/>
              <a:t>, promoted to head of secret </a:t>
            </a:r>
            <a:r>
              <a:rPr lang="en-US" sz="2400" dirty="0" err="1"/>
              <a:t>Vlakplaas</a:t>
            </a:r>
            <a:r>
              <a:rPr lang="en-US" sz="2400" dirty="0"/>
              <a:t> death squads.</a:t>
            </a:r>
          </a:p>
          <a:p>
            <a:r>
              <a:rPr lang="en-US" sz="2400" dirty="0"/>
              <a:t>One of the few apartheid commanders who spoke to the TRC. De </a:t>
            </a:r>
            <a:r>
              <a:rPr lang="en-US" sz="2400" dirty="0" err="1"/>
              <a:t>Kock</a:t>
            </a:r>
            <a:r>
              <a:rPr lang="en-US" sz="2400" dirty="0"/>
              <a:t> admitted his guilt. Although he was granted amnesty for some murders, he was sent to prison for others with a sentence </a:t>
            </a:r>
            <a:r>
              <a:rPr lang="en-US" sz="2400" dirty="0" smtClean="0"/>
              <a:t>totaling </a:t>
            </a:r>
            <a:r>
              <a:rPr lang="en-US" sz="2400" dirty="0"/>
              <a:t>212 years.</a:t>
            </a:r>
          </a:p>
        </p:txBody>
      </p:sp>
    </p:spTree>
    <p:extLst>
      <p:ext uri="{BB962C8B-B14F-4D97-AF65-F5344CB8AC3E}">
        <p14:creationId xmlns:p14="http://schemas.microsoft.com/office/powerpoint/2010/main" val="198610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400" dirty="0" smtClean="0"/>
              <a:t>Justine van der </a:t>
            </a:r>
            <a:r>
              <a:rPr lang="en-US" sz="2400" dirty="0" err="1" smtClean="0"/>
              <a:t>Leun</a:t>
            </a:r>
            <a:r>
              <a:rPr lang="en-US" sz="2400" dirty="0" smtClean="0"/>
              <a:t>, “The odd couple: why an apartheid activist joined forces with a murderer,” </a:t>
            </a:r>
            <a:r>
              <a:rPr lang="en-US" sz="2400" i="1" dirty="0" smtClean="0"/>
              <a:t>The Guardian </a:t>
            </a:r>
            <a:r>
              <a:rPr lang="en-US" sz="2400" dirty="0"/>
              <a:t>6 June 2015</a:t>
            </a:r>
            <a:br>
              <a:rPr lang="en-US" sz="2400" dirty="0"/>
            </a:br>
            <a:r>
              <a:rPr lang="en-US" sz="1800" u="sng" dirty="0">
                <a:solidFill>
                  <a:schemeClr val="accent5"/>
                </a:solidFill>
              </a:rPr>
              <a:t>http://www.theguardian.com/global/2015/jun/06/odd-couple-apartheid-activist-madeleine-fullard-convicted-policeman-eugene-de-kock</a:t>
            </a:r>
          </a:p>
        </p:txBody>
      </p:sp>
      <p:sp>
        <p:nvSpPr>
          <p:cNvPr id="6" name="Content Placeholder 5"/>
          <p:cNvSpPr>
            <a:spLocks noGrp="1"/>
          </p:cNvSpPr>
          <p:nvPr>
            <p:ph idx="1"/>
          </p:nvPr>
        </p:nvSpPr>
        <p:spPr>
          <a:xfrm>
            <a:off x="457200" y="1600200"/>
            <a:ext cx="8229600" cy="5181600"/>
          </a:xfrm>
        </p:spPr>
        <p:txBody>
          <a:bodyPr>
            <a:normAutofit fontScale="77500" lnSpcReduction="20000"/>
          </a:bodyPr>
          <a:lstStyle/>
          <a:p>
            <a:pPr marL="0" indent="0">
              <a:buNone/>
            </a:pPr>
            <a:r>
              <a:rPr lang="en-US" dirty="0"/>
              <a:t>“Over the years, De </a:t>
            </a:r>
            <a:r>
              <a:rPr lang="en-US" dirty="0" err="1"/>
              <a:t>Kock</a:t>
            </a:r>
            <a:r>
              <a:rPr lang="en-US" dirty="0"/>
              <a:t> and his men bombed ANC offices, slaughtered a family of five in Botswana, and a group of eight in Lesotho (including a husband and his unarmed wife, whose one-year-old daughter was left alive and alone next to her dead mother). They blew up the car of their own black police colleagues, whom they suspected of double-crossing them. They ambushed and slaughtered three student activists, and sent a young lawyer a bomb hidden in a cassette player, which took off his head while he sat at home with his wife. They kidnapped an apolitical security guard, tortured him for information on his guerrilla brother, and, </a:t>
            </a:r>
            <a:r>
              <a:rPr lang="en-US" dirty="0" err="1"/>
              <a:t>realising</a:t>
            </a:r>
            <a:r>
              <a:rPr lang="en-US" dirty="0"/>
              <a:t> he knew nothing, bashed in his head with a shovel and hid the body. With De </a:t>
            </a:r>
            <a:r>
              <a:rPr lang="en-US" dirty="0" err="1"/>
              <a:t>Kock</a:t>
            </a:r>
            <a:r>
              <a:rPr lang="en-US" dirty="0"/>
              <a:t> at the helm, a small group branched out and began to deal in weapons, </a:t>
            </a:r>
            <a:r>
              <a:rPr lang="en-US" dirty="0">
                <a:solidFill>
                  <a:srgbClr val="FF0000"/>
                </a:solidFill>
              </a:rPr>
              <a:t>supplying conservative black groups</a:t>
            </a:r>
            <a:r>
              <a:rPr lang="en-US" dirty="0"/>
              <a:t> fighting the leftwing ANC with guns and grenades, causing untold bloodshed in the townships</a:t>
            </a:r>
            <a:r>
              <a:rPr lang="en-US" dirty="0" smtClean="0"/>
              <a:t>.”</a:t>
            </a:r>
            <a:endParaRPr lang="en-US" dirty="0"/>
          </a:p>
        </p:txBody>
      </p:sp>
    </p:spTree>
    <p:extLst>
      <p:ext uri="{BB962C8B-B14F-4D97-AF65-F5344CB8AC3E}">
        <p14:creationId xmlns:p14="http://schemas.microsoft.com/office/powerpoint/2010/main" val="23014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0000"/>
                </a:solidFill>
              </a:rPr>
              <a:t>“We will never forget you, we will never give up fighting for the cause you died for.”</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a:xfrm>
            <a:off x="457200" y="1143000"/>
            <a:ext cx="8229600" cy="4983163"/>
          </a:xfrm>
        </p:spPr>
        <p:txBody>
          <a:bodyPr>
            <a:normAutofit fontScale="55000" lnSpcReduction="20000"/>
          </a:bodyPr>
          <a:lstStyle/>
          <a:p>
            <a:pPr marL="0" indent="0">
              <a:buNone/>
            </a:pPr>
            <a:r>
              <a:rPr lang="en-US" dirty="0" smtClean="0"/>
              <a:t>“Phineas </a:t>
            </a:r>
            <a:r>
              <a:rPr lang="en-US" dirty="0" err="1"/>
              <a:t>Sibiya</a:t>
            </a:r>
            <a:r>
              <a:rPr lang="en-US" dirty="0"/>
              <a:t> was chairperson of the </a:t>
            </a:r>
            <a:r>
              <a:rPr lang="en-US" dirty="0" err="1"/>
              <a:t>Sarmcol</a:t>
            </a:r>
            <a:r>
              <a:rPr lang="en-US" dirty="0"/>
              <a:t> </a:t>
            </a:r>
            <a:r>
              <a:rPr lang="en-US" dirty="0" err="1" smtClean="0"/>
              <a:t>shopstewards</a:t>
            </a:r>
            <a:r>
              <a:rPr lang="en-US" dirty="0"/>
              <a:t>, </a:t>
            </a:r>
            <a:r>
              <a:rPr lang="en-US" dirty="0" smtClean="0"/>
              <a:t>a leader </a:t>
            </a:r>
            <a:r>
              <a:rPr lang="en-US" dirty="0"/>
              <a:t>of the cooperative movement and a MAWU regional </a:t>
            </a:r>
            <a:r>
              <a:rPr lang="en-US" dirty="0" smtClean="0"/>
              <a:t>worker leader</a:t>
            </a:r>
            <a:r>
              <a:rPr lang="en-US" dirty="0"/>
              <a:t>. Simon </a:t>
            </a:r>
            <a:r>
              <a:rPr lang="en-US" dirty="0" err="1"/>
              <a:t>Ngubane</a:t>
            </a:r>
            <a:r>
              <a:rPr lang="en-US" dirty="0"/>
              <a:t> was a </a:t>
            </a:r>
            <a:r>
              <a:rPr lang="en-US" dirty="0" err="1"/>
              <a:t>Sarmool</a:t>
            </a:r>
            <a:r>
              <a:rPr lang="en-US" dirty="0"/>
              <a:t> </a:t>
            </a:r>
            <a:r>
              <a:rPr lang="en-US" dirty="0" err="1"/>
              <a:t>shopsteward</a:t>
            </a:r>
            <a:r>
              <a:rPr lang="en-US" dirty="0"/>
              <a:t>, a leader within </a:t>
            </a:r>
            <a:r>
              <a:rPr lang="en-US" dirty="0" smtClean="0"/>
              <a:t>the cooperative's </a:t>
            </a:r>
            <a:r>
              <a:rPr lang="en-US" dirty="0"/>
              <a:t>cultural wing and leading performer in the </a:t>
            </a:r>
            <a:r>
              <a:rPr lang="en-US" dirty="0" err="1" smtClean="0"/>
              <a:t>Sarmcol</a:t>
            </a:r>
            <a:r>
              <a:rPr lang="en-US" dirty="0" smtClean="0"/>
              <a:t> play</a:t>
            </a:r>
            <a:r>
              <a:rPr lang="en-US" dirty="0"/>
              <a:t>. Florence </a:t>
            </a:r>
            <a:r>
              <a:rPr lang="en-US" dirty="0" err="1"/>
              <a:t>Mnikathi</a:t>
            </a:r>
            <a:r>
              <a:rPr lang="en-US" dirty="0"/>
              <a:t> was a </a:t>
            </a:r>
            <a:r>
              <a:rPr lang="en-US" dirty="0" err="1" smtClean="0"/>
              <a:t>Sarmcol</a:t>
            </a:r>
            <a:r>
              <a:rPr lang="en-US" dirty="0" smtClean="0"/>
              <a:t> </a:t>
            </a:r>
            <a:r>
              <a:rPr lang="en-US" dirty="0"/>
              <a:t>health committee </a:t>
            </a:r>
            <a:r>
              <a:rPr lang="en-US" dirty="0" smtClean="0"/>
              <a:t>activist and a </a:t>
            </a:r>
            <a:r>
              <a:rPr lang="en-US" dirty="0"/>
              <a:t>daughter of one of the </a:t>
            </a:r>
            <a:r>
              <a:rPr lang="en-US" dirty="0" err="1"/>
              <a:t>Sarmcol</a:t>
            </a:r>
            <a:r>
              <a:rPr lang="en-US" dirty="0"/>
              <a:t> </a:t>
            </a:r>
            <a:r>
              <a:rPr lang="en-US" dirty="0" smtClean="0"/>
              <a:t>strikers. </a:t>
            </a:r>
            <a:r>
              <a:rPr lang="en-US" dirty="0"/>
              <a:t>Alpheus </a:t>
            </a:r>
            <a:r>
              <a:rPr lang="en-US" dirty="0" err="1"/>
              <a:t>Nkabinde</a:t>
            </a:r>
            <a:r>
              <a:rPr lang="en-US" dirty="0"/>
              <a:t> was </a:t>
            </a:r>
            <a:r>
              <a:rPr lang="en-US" dirty="0" smtClean="0"/>
              <a:t>a youth activist </a:t>
            </a:r>
            <a:r>
              <a:rPr lang="en-US" dirty="0"/>
              <a:t>in Mpophomeni.</a:t>
            </a:r>
          </a:p>
          <a:p>
            <a:pPr marL="0" indent="0">
              <a:buNone/>
            </a:pPr>
            <a:endParaRPr lang="en-US" i="1" dirty="0"/>
          </a:p>
          <a:p>
            <a:pPr marL="0" indent="0">
              <a:buNone/>
            </a:pPr>
            <a:r>
              <a:rPr lang="en-US" dirty="0" smtClean="0"/>
              <a:t>On</a:t>
            </a:r>
            <a:r>
              <a:rPr lang="en-US" i="1" dirty="0" smtClean="0"/>
              <a:t> </a:t>
            </a:r>
            <a:r>
              <a:rPr lang="en-US" dirty="0"/>
              <a:t>December </a:t>
            </a:r>
            <a:r>
              <a:rPr lang="en-US" dirty="0" smtClean="0"/>
              <a:t>5, </a:t>
            </a:r>
            <a:r>
              <a:rPr lang="en-US" dirty="0"/>
              <a:t>Phineas, Florence, and Simon were abducted </a:t>
            </a:r>
            <a:r>
              <a:rPr lang="en-US" dirty="0" smtClean="0"/>
              <a:t>from the township </a:t>
            </a:r>
            <a:r>
              <a:rPr lang="en-US" dirty="0"/>
              <a:t>of </a:t>
            </a:r>
            <a:r>
              <a:rPr lang="en-US" dirty="0" err="1" smtClean="0"/>
              <a:t>Mpophmeni</a:t>
            </a:r>
            <a:r>
              <a:rPr lang="en-US" dirty="0" smtClean="0"/>
              <a:t> </a:t>
            </a:r>
            <a:r>
              <a:rPr lang="en-US" dirty="0"/>
              <a:t>and brutally murdered. On that same </a:t>
            </a:r>
            <a:r>
              <a:rPr lang="en-US" dirty="0" smtClean="0"/>
              <a:t>night Alpheus </a:t>
            </a:r>
            <a:r>
              <a:rPr lang="en-US" dirty="0"/>
              <a:t>was killed in the township. The </a:t>
            </a:r>
            <a:r>
              <a:rPr lang="en-US" dirty="0" smtClean="0"/>
              <a:t>entire community </a:t>
            </a:r>
            <a:r>
              <a:rPr lang="en-US" dirty="0"/>
              <a:t>was </a:t>
            </a:r>
            <a:r>
              <a:rPr lang="en-US" dirty="0" smtClean="0"/>
              <a:t>shaken and </a:t>
            </a:r>
            <a:r>
              <a:rPr lang="en-US" dirty="0"/>
              <a:t>together with the union struck with grief and anger. </a:t>
            </a:r>
            <a:r>
              <a:rPr lang="en-US" dirty="0" smtClean="0"/>
              <a:t>Union leaders </a:t>
            </a:r>
            <a:r>
              <a:rPr lang="en-US" dirty="0"/>
              <a:t>alleged that those responsible for the killings were </a:t>
            </a:r>
            <a:r>
              <a:rPr lang="en-US" dirty="0" smtClean="0"/>
              <a:t>vigilantes led </a:t>
            </a:r>
            <a:r>
              <a:rPr lang="en-US" dirty="0"/>
              <a:t>by </a:t>
            </a:r>
            <a:r>
              <a:rPr lang="en-US" dirty="0" err="1"/>
              <a:t>Inkatha</a:t>
            </a:r>
            <a:r>
              <a:rPr lang="en-US" dirty="0"/>
              <a:t> </a:t>
            </a:r>
            <a:r>
              <a:rPr lang="en-US" dirty="0" err="1"/>
              <a:t>sympathisers</a:t>
            </a:r>
            <a:r>
              <a:rPr lang="en-US" dirty="0"/>
              <a:t> and occupying the local </a:t>
            </a:r>
            <a:r>
              <a:rPr lang="en-US" dirty="0" smtClean="0"/>
              <a:t>community hall </a:t>
            </a:r>
            <a:r>
              <a:rPr lang="en-US" dirty="0"/>
              <a:t>in </a:t>
            </a:r>
            <a:r>
              <a:rPr lang="en-US" dirty="0" smtClean="0"/>
              <a:t>Mpophomeni </a:t>
            </a:r>
            <a:r>
              <a:rPr lang="en-US" dirty="0"/>
              <a:t>during that night. The Bureau of Information </a:t>
            </a:r>
            <a:r>
              <a:rPr lang="en-US" dirty="0" smtClean="0"/>
              <a:t>in a </a:t>
            </a:r>
            <a:r>
              <a:rPr lang="en-US" dirty="0"/>
              <a:t>statement issued soon after the killings confirmed the </a:t>
            </a:r>
            <a:r>
              <a:rPr lang="en-US" dirty="0" smtClean="0"/>
              <a:t>involvement of </a:t>
            </a:r>
            <a:r>
              <a:rPr lang="en-US" dirty="0" err="1"/>
              <a:t>Inkatha</a:t>
            </a:r>
            <a:r>
              <a:rPr lang="en-US" dirty="0"/>
              <a:t> </a:t>
            </a:r>
            <a:r>
              <a:rPr lang="en-US" dirty="0" err="1"/>
              <a:t>sympathisers</a:t>
            </a:r>
            <a:r>
              <a:rPr lang="en-US" dirty="0"/>
              <a:t> in the </a:t>
            </a:r>
            <a:r>
              <a:rPr lang="en-US" dirty="0" smtClean="0"/>
              <a:t>killing. </a:t>
            </a:r>
            <a:r>
              <a:rPr lang="en-US" dirty="0"/>
              <a:t>The police, perched </a:t>
            </a:r>
            <a:r>
              <a:rPr lang="en-US" dirty="0" smtClean="0"/>
              <a:t>on buses</a:t>
            </a:r>
            <a:r>
              <a:rPr lang="en-US" dirty="0"/>
              <a:t>, and threatening to shoot </a:t>
            </a:r>
            <a:r>
              <a:rPr lang="en-US" dirty="0" smtClean="0"/>
              <a:t>teargas at </a:t>
            </a:r>
            <a:r>
              <a:rPr lang="en-US" dirty="0"/>
              <a:t>the angered </a:t>
            </a:r>
            <a:r>
              <a:rPr lang="en-US" dirty="0" smtClean="0"/>
              <a:t>community</a:t>
            </a:r>
            <a:r>
              <a:rPr lang="en-US" dirty="0"/>
              <a:t>,</a:t>
            </a:r>
          </a:p>
          <a:p>
            <a:pPr marL="0" indent="0">
              <a:buNone/>
            </a:pPr>
            <a:r>
              <a:rPr lang="en-US" dirty="0"/>
              <a:t>escorted the suspects out of </a:t>
            </a:r>
            <a:r>
              <a:rPr lang="en-US" dirty="0" err="1" smtClean="0"/>
              <a:t>Mphophomeni</a:t>
            </a:r>
            <a:r>
              <a:rPr lang="en-US" dirty="0" smtClean="0"/>
              <a:t> </a:t>
            </a:r>
            <a:r>
              <a:rPr lang="en-US" dirty="0"/>
              <a:t>the following morning</a:t>
            </a:r>
            <a:r>
              <a:rPr lang="en-US" dirty="0" smtClean="0"/>
              <a:t>.”</a:t>
            </a:r>
          </a:p>
          <a:p>
            <a:pPr marL="0" indent="0">
              <a:buNone/>
            </a:pPr>
            <a:endParaRPr lang="en-US" dirty="0"/>
          </a:p>
          <a:p>
            <a:pPr marL="0" indent="0">
              <a:buNone/>
            </a:pPr>
            <a:r>
              <a:rPr lang="en-US" dirty="0">
                <a:hlinkClick r:id="rId2"/>
              </a:rPr>
              <a:t>www.disa.ukzn.ac.za/.../</a:t>
            </a:r>
            <a:r>
              <a:rPr lang="en-US" dirty="0" smtClean="0">
                <a:hlinkClick r:id="rId2"/>
              </a:rPr>
              <a:t>LaJan87.0377.5429.012.002.Jan1987.4.pdf</a:t>
            </a:r>
            <a:r>
              <a:rPr lang="en-US" dirty="0" smtClean="0"/>
              <a:t> </a:t>
            </a:r>
            <a:endParaRPr lang="en-US" dirty="0"/>
          </a:p>
        </p:txBody>
      </p:sp>
    </p:spTree>
    <p:extLst>
      <p:ext uri="{BB962C8B-B14F-4D97-AF65-F5344CB8AC3E}">
        <p14:creationId xmlns:p14="http://schemas.microsoft.com/office/powerpoint/2010/main" val="3681991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 </a:t>
            </a:r>
            <a:r>
              <a:rPr lang="en-US" sz="3200" dirty="0" err="1" smtClean="0"/>
              <a:t>Kock</a:t>
            </a:r>
            <a:r>
              <a:rPr lang="en-US" sz="3200" dirty="0" smtClean="0"/>
              <a:t> after 1996:</a:t>
            </a:r>
            <a:endParaRPr lang="en-US" sz="3200" dirty="0"/>
          </a:p>
        </p:txBody>
      </p:sp>
      <p:sp>
        <p:nvSpPr>
          <p:cNvPr id="4" name="Content Placeholder 3"/>
          <p:cNvSpPr>
            <a:spLocks noGrp="1"/>
          </p:cNvSpPr>
          <p:nvPr>
            <p:ph sz="half" idx="2"/>
          </p:nvPr>
        </p:nvSpPr>
        <p:spPr>
          <a:xfrm>
            <a:off x="2438400" y="1600200"/>
            <a:ext cx="4038600" cy="5486400"/>
          </a:xfrm>
        </p:spPr>
        <p:txBody>
          <a:bodyPr>
            <a:normAutofit fontScale="77500" lnSpcReduction="20000"/>
          </a:bodyPr>
          <a:lstStyle/>
          <a:p>
            <a:r>
              <a:rPr lang="en-US" dirty="0" smtClean="0"/>
              <a:t>In prison, he met with people searching for the truth or truths about South Africa’s violent past: psychologists like </a:t>
            </a:r>
            <a:r>
              <a:rPr lang="en-US" dirty="0" err="1" smtClean="0"/>
              <a:t>Pumla</a:t>
            </a:r>
            <a:r>
              <a:rPr lang="en-US" dirty="0" smtClean="0"/>
              <a:t> </a:t>
            </a:r>
            <a:r>
              <a:rPr lang="en-US" dirty="0" err="1" smtClean="0"/>
              <a:t>Gobodo-Madikizela</a:t>
            </a:r>
            <a:r>
              <a:rPr lang="en-US" dirty="0" smtClean="0"/>
              <a:t>, and TRC investigators looking for answers about people who had disappeared in the apartheid years</a:t>
            </a:r>
          </a:p>
          <a:p>
            <a:r>
              <a:rPr lang="en-US" dirty="0" smtClean="0"/>
              <a:t>Met with many victims’ families and apologized. Many of them (but not all) then support his repeated requests for parole</a:t>
            </a:r>
          </a:p>
          <a:p>
            <a:r>
              <a:rPr lang="en-US" dirty="0" smtClean="0"/>
              <a:t>Was granted parole and released in 2015</a:t>
            </a:r>
          </a:p>
          <a:p>
            <a:r>
              <a:rPr lang="en-US" dirty="0" smtClean="0"/>
              <a:t>Current whereabouts unknown</a:t>
            </a:r>
            <a:endParaRPr lang="en-US" dirty="0"/>
          </a:p>
        </p:txBody>
      </p:sp>
    </p:spTree>
    <p:extLst>
      <p:ext uri="{BB962C8B-B14F-4D97-AF65-F5344CB8AC3E}">
        <p14:creationId xmlns:p14="http://schemas.microsoft.com/office/powerpoint/2010/main" val="445661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So, how can we use the South African example to teach about reconciliation and the quests for social peace?</a:t>
            </a:r>
            <a:endParaRPr lang="en-US" sz="32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Encourage students to think about and discuss the differences between retributive and restorative justice by asking questions like:</a:t>
            </a:r>
          </a:p>
          <a:p>
            <a:pPr marL="514350" indent="-514350">
              <a:buAutoNum type="arabicPeriod"/>
            </a:pPr>
            <a:r>
              <a:rPr lang="en-US" dirty="0" smtClean="0"/>
              <a:t>Was/is Eugene de </a:t>
            </a:r>
            <a:r>
              <a:rPr lang="en-US" dirty="0" err="1" smtClean="0"/>
              <a:t>Kock</a:t>
            </a:r>
            <a:r>
              <a:rPr lang="en-US" dirty="0" smtClean="0"/>
              <a:t> a monster?</a:t>
            </a:r>
          </a:p>
          <a:p>
            <a:pPr marL="514350" indent="-514350">
              <a:buAutoNum type="arabicPeriod"/>
            </a:pPr>
            <a:r>
              <a:rPr lang="en-US" dirty="0" smtClean="0"/>
              <a:t>Should he have been released from prison?</a:t>
            </a:r>
          </a:p>
          <a:p>
            <a:pPr marL="514350" indent="-514350">
              <a:buAutoNum type="arabicPeriod"/>
            </a:pPr>
            <a:r>
              <a:rPr lang="en-US" dirty="0" smtClean="0"/>
              <a:t>Why did the families of some of his victims support his release?</a:t>
            </a:r>
          </a:p>
          <a:p>
            <a:pPr marL="514350" indent="-514350">
              <a:buAutoNum type="arabicPeriod"/>
            </a:pPr>
            <a:r>
              <a:rPr lang="en-US" dirty="0" smtClean="0"/>
              <a:t>Should </a:t>
            </a:r>
            <a:r>
              <a:rPr lang="en-US" dirty="0" err="1" smtClean="0"/>
              <a:t>Gobodo-Madikizela</a:t>
            </a:r>
            <a:r>
              <a:rPr lang="en-US" dirty="0" smtClean="0"/>
              <a:t> have visited him in prison?</a:t>
            </a:r>
          </a:p>
          <a:p>
            <a:pPr marL="514350" indent="-514350">
              <a:buAutoNum type="arabicPeriod"/>
            </a:pPr>
            <a:r>
              <a:rPr lang="en-US" dirty="0" smtClean="0"/>
              <a:t>What is the stance of the US justice system in regard to retributive vs. restorative justice?</a:t>
            </a:r>
          </a:p>
          <a:p>
            <a:pPr marL="514350" indent="-514350">
              <a:buAutoNum type="arabicPeriod"/>
            </a:pPr>
            <a:endParaRPr lang="en-US" dirty="0" smtClean="0"/>
          </a:p>
          <a:p>
            <a:endParaRPr lang="en-US" dirty="0" smtClean="0"/>
          </a:p>
        </p:txBody>
      </p:sp>
    </p:spTree>
    <p:extLst>
      <p:ext uri="{BB962C8B-B14F-4D97-AF65-F5344CB8AC3E}">
        <p14:creationId xmlns:p14="http://schemas.microsoft.com/office/powerpoint/2010/main" val="35926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6. How can the memory of those who died be maintained?</a:t>
            </a:r>
          </a:p>
          <a:p>
            <a:pPr marL="0" indent="0">
              <a:buNone/>
            </a:pPr>
            <a:r>
              <a:rPr lang="en-US" dirty="0" smtClean="0"/>
              <a:t>7. Should the government pay for memorials, or should it </a:t>
            </a:r>
            <a:r>
              <a:rPr lang="en-US" dirty="0" smtClean="0"/>
              <a:t>be the responsibility of </a:t>
            </a:r>
            <a:r>
              <a:rPr lang="en-US" dirty="0" smtClean="0"/>
              <a:t>individual families?</a:t>
            </a:r>
          </a:p>
          <a:p>
            <a:pPr marL="0" indent="0">
              <a:buNone/>
            </a:pPr>
            <a:r>
              <a:rPr lang="en-US" dirty="0" smtClean="0"/>
              <a:t>8. Does remembering (“we will never forget you”) promote a better world in the future? Or does forgetting the wounds of violence make more sense?</a:t>
            </a:r>
          </a:p>
          <a:p>
            <a:pPr marL="514350" indent="-514350">
              <a:buAutoNum type="arabicPeriod"/>
            </a:pPr>
            <a:endParaRPr lang="en-US" dirty="0" smtClean="0"/>
          </a:p>
          <a:p>
            <a:pPr marL="0" indent="0">
              <a:buNone/>
            </a:pPr>
            <a:endParaRPr lang="en-US" dirty="0" smtClean="0"/>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85614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sz="3600" dirty="0" smtClean="0"/>
              <a:t>Books for younger readers on South African history</a:t>
            </a:r>
            <a:endParaRPr lang="en-US" sz="3600" dirty="0"/>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1703" y="1217968"/>
            <a:ext cx="3434497" cy="457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222933"/>
            <a:ext cx="3519488" cy="481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95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on restorative justice</a:t>
            </a:r>
            <a:endParaRPr lang="en-US" dirty="0"/>
          </a:p>
        </p:txBody>
      </p:sp>
      <p:pic>
        <p:nvPicPr>
          <p:cNvPr id="5" name="Picture 6" descr="http://ecx.images-amazon.com/images/I/51n7LrcwJ-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9654" y="1600200"/>
            <a:ext cx="3955691"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ecx.images-amazon.com/images/I/518bpPMcocL.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88316" y="1600200"/>
            <a:ext cx="337636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2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eautifulworld.com/images/maps/africa/south-africa-africa-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533400"/>
            <a:ext cx="4714875"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41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Books for older readers about everyday life and resistance in the apartheid period</a:t>
            </a:r>
            <a:endParaRPr lang="en-US" dirty="0"/>
          </a:p>
        </p:txBody>
      </p:sp>
      <p:sp>
        <p:nvSpPr>
          <p:cNvPr id="6" name="Content Placeholder 5"/>
          <p:cNvSpPr>
            <a:spLocks noGrp="1"/>
          </p:cNvSpPr>
          <p:nvPr>
            <p:ph sz="half" idx="2"/>
          </p:nvPr>
        </p:nvSpPr>
        <p:spPr/>
        <p:txBody>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083512" cy="311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003" y="1752601"/>
            <a:ext cx="240670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667000" y="2209801"/>
            <a:ext cx="2743200" cy="408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97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about restorative justice</a:t>
            </a:r>
            <a:endParaRPr lang="en-US" dirty="0"/>
          </a:p>
        </p:txBody>
      </p:sp>
      <p:pic>
        <p:nvPicPr>
          <p:cNvPr id="7172" name="Picture 4" descr="http://ecx.images-amazon.com/images/I/51osUFm37zL._SX33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241152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2209800" cy="354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ovOQbOUCL._SX327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2480604"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6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Films for older students about the TRC</a:t>
            </a:r>
            <a:endParaRPr lang="en-US" dirty="0"/>
          </a:p>
        </p:txBody>
      </p:sp>
      <p:sp>
        <p:nvSpPr>
          <p:cNvPr id="3" name="Content Placeholder 2"/>
          <p:cNvSpPr>
            <a:spLocks noGrp="1"/>
          </p:cNvSpPr>
          <p:nvPr>
            <p:ph idx="1"/>
          </p:nvPr>
        </p:nvSpPr>
        <p:spPr/>
        <p:txBody>
          <a:bodyPr/>
          <a:lstStyle/>
          <a:p>
            <a:r>
              <a:rPr lang="en-US" dirty="0">
                <a:hlinkClick r:id="rId2"/>
              </a:rPr>
              <a:t>http://africasacountry.com/2012/02/south-africas-trc-on-film</a:t>
            </a:r>
            <a:r>
              <a:rPr lang="en-US" dirty="0" smtClean="0">
                <a:hlinkClick r:id="rId2"/>
              </a:rPr>
              <a:t>/</a:t>
            </a:r>
            <a:endParaRPr lang="en-US" dirty="0" smtClean="0"/>
          </a:p>
          <a:p>
            <a:r>
              <a:rPr lang="en-US" dirty="0">
                <a:hlinkClick r:id="rId3"/>
              </a:rPr>
              <a:t>http://www.irisfilms.org/films/long-nights-journey-into-day</a:t>
            </a:r>
            <a:r>
              <a:rPr lang="en-US" dirty="0" smtClean="0">
                <a:hlinkClick r:id="rId3"/>
              </a:rPr>
              <a:t>/</a:t>
            </a:r>
            <a:r>
              <a:rPr lang="en-US" dirty="0" smtClean="0"/>
              <a:t> </a:t>
            </a:r>
          </a:p>
          <a:p>
            <a:r>
              <a:rPr lang="en-US" dirty="0">
                <a:hlinkClick r:id="rId4"/>
              </a:rPr>
              <a:t>http://</a:t>
            </a:r>
            <a:r>
              <a:rPr lang="en-US" dirty="0" smtClean="0">
                <a:hlinkClick r:id="rId4"/>
              </a:rPr>
              <a:t>guides.library.cornell.edu/winnie/truth</a:t>
            </a:r>
            <a:r>
              <a:rPr lang="en-US" dirty="0" smtClean="0"/>
              <a:t> </a:t>
            </a:r>
            <a:endParaRPr lang="en-US" dirty="0"/>
          </a:p>
        </p:txBody>
      </p:sp>
    </p:spTree>
    <p:extLst>
      <p:ext uri="{BB962C8B-B14F-4D97-AF65-F5344CB8AC3E}">
        <p14:creationId xmlns:p14="http://schemas.microsoft.com/office/powerpoint/2010/main" val="415243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And a new resource on the local anti-apartheid struggle, Urbana Free Library</a:t>
            </a:r>
            <a:endParaRPr lang="en-US" sz="3600" dirty="0"/>
          </a:p>
        </p:txBody>
      </p:sp>
      <p:sp>
        <p:nvSpPr>
          <p:cNvPr id="3" name="Content Placeholder 2"/>
          <p:cNvSpPr>
            <a:spLocks noGrp="1"/>
          </p:cNvSpPr>
          <p:nvPr>
            <p:ph idx="1"/>
          </p:nvPr>
        </p:nvSpPr>
        <p:spPr/>
        <p:txBody>
          <a:bodyPr/>
          <a:lstStyle/>
          <a:p>
            <a:pPr marL="0" indent="0">
              <a:buNone/>
            </a:pPr>
            <a:r>
              <a:rPr lang="en-US" dirty="0">
                <a:hlinkClick r:id="rId2"/>
              </a:rPr>
              <a:t>https://www.flickr.com/photos/98945443@N05/15674229083/in/photostream</a:t>
            </a:r>
            <a:r>
              <a:rPr lang="en-US" dirty="0" smtClean="0">
                <a:hlinkClick r:id="rId2"/>
              </a:rPr>
              <a:t>/</a:t>
            </a:r>
            <a:r>
              <a:rPr lang="en-US" dirty="0" smtClean="0"/>
              <a:t> </a:t>
            </a:r>
          </a:p>
          <a:p>
            <a:pPr marL="0" indent="0">
              <a:buNone/>
            </a:pPr>
            <a:endParaRPr lang="en-US" dirty="0"/>
          </a:p>
        </p:txBody>
      </p:sp>
      <p:pic>
        <p:nvPicPr>
          <p:cNvPr id="4" name="Content Placeholder 3" descr="http://kora.matrix.msu.edu/files/50/305/32-131-2E2-100-african_activist_archive-a0b6g2-a_15506.jpg"/>
          <p:cNvPicPr>
            <a:picLocks/>
          </p:cNvPicPr>
          <p:nvPr/>
        </p:nvPicPr>
        <p:blipFill>
          <a:blip r:embed="rId3" cstate="print"/>
          <a:srcRect/>
          <a:stretch>
            <a:fillRect/>
          </a:stretch>
        </p:blipFill>
        <p:spPr bwMode="auto">
          <a:xfrm>
            <a:off x="2971800" y="3200400"/>
            <a:ext cx="3200400" cy="3200400"/>
          </a:xfrm>
          <a:prstGeom prst="rect">
            <a:avLst/>
          </a:prstGeom>
          <a:noFill/>
          <a:ln w="9525">
            <a:noFill/>
            <a:miter lim="800000"/>
            <a:headEnd/>
            <a:tailEnd/>
          </a:ln>
        </p:spPr>
      </p:pic>
    </p:spTree>
    <p:extLst>
      <p:ext uri="{BB962C8B-B14F-4D97-AF65-F5344CB8AC3E}">
        <p14:creationId xmlns:p14="http://schemas.microsoft.com/office/powerpoint/2010/main" val="85010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Periods of South Africa’s colonial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Mid-17</a:t>
            </a:r>
            <a:r>
              <a:rPr lang="en-US" baseline="30000" dirty="0" smtClean="0"/>
              <a:t>th</a:t>
            </a:r>
            <a:r>
              <a:rPr lang="en-US" dirty="0" smtClean="0"/>
              <a:t> century: first settlement by the Dutch</a:t>
            </a:r>
          </a:p>
          <a:p>
            <a:r>
              <a:rPr lang="en-US" dirty="0" smtClean="0"/>
              <a:t>18</a:t>
            </a:r>
            <a:r>
              <a:rPr lang="en-US" baseline="30000" dirty="0" smtClean="0"/>
              <a:t>th</a:t>
            </a:r>
            <a:r>
              <a:rPr lang="en-US" dirty="0" smtClean="0"/>
              <a:t>-19</a:t>
            </a:r>
            <a:r>
              <a:rPr lang="en-US" baseline="30000" dirty="0" smtClean="0"/>
              <a:t>th</a:t>
            </a:r>
            <a:r>
              <a:rPr lang="en-US" dirty="0" smtClean="0"/>
              <a:t> centuries: more Dutch and British settlement; warfare dispossesses Africans of land and resources; slavery and indentured labor common; SA an economic backwater</a:t>
            </a:r>
          </a:p>
          <a:p>
            <a:r>
              <a:rPr lang="en-US" dirty="0" smtClean="0"/>
              <a:t>1867; 1886: discovery of vast deposits of diamonds and gold transform the economy</a:t>
            </a:r>
          </a:p>
          <a:p>
            <a:r>
              <a:rPr lang="en-US" dirty="0" smtClean="0"/>
              <a:t>20</a:t>
            </a:r>
            <a:r>
              <a:rPr lang="en-US" baseline="30000" dirty="0" smtClean="0"/>
              <a:t>th</a:t>
            </a:r>
            <a:r>
              <a:rPr lang="en-US" dirty="0" smtClean="0"/>
              <a:t> century: warfare, segregation, apartheid and resistance</a:t>
            </a:r>
          </a:p>
          <a:p>
            <a:r>
              <a:rPr lang="en-US" dirty="0" smtClean="0"/>
              <a:t>1994: first democratic elections, won by Nelson Mandela and the ANC (African National Congress)</a:t>
            </a:r>
            <a:endParaRPr lang="en-US" dirty="0"/>
          </a:p>
        </p:txBody>
      </p:sp>
    </p:spTree>
    <p:extLst>
      <p:ext uri="{BB962C8B-B14F-4D97-AF65-F5344CB8AC3E}">
        <p14:creationId xmlns:p14="http://schemas.microsoft.com/office/powerpoint/2010/main" val="325854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t>Main features of South African life after WWII</a:t>
            </a:r>
          </a:p>
        </p:txBody>
      </p:sp>
      <p:sp>
        <p:nvSpPr>
          <p:cNvPr id="6" name="Content Placeholder 5"/>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Rise in organized power of groups and organizations dedicated to the promotion of white supremacy</a:t>
            </a:r>
          </a:p>
          <a:p>
            <a:pPr fontAlgn="auto">
              <a:spcAft>
                <a:spcPts val="0"/>
              </a:spcAft>
              <a:buFont typeface="Arial" pitchFamily="34" charset="0"/>
              <a:buChar char="•"/>
              <a:defRPr/>
            </a:pPr>
            <a:r>
              <a:rPr lang="en-US" dirty="0" smtClean="0"/>
              <a:t>Rapid industrialization</a:t>
            </a:r>
          </a:p>
          <a:p>
            <a:pPr fontAlgn="auto">
              <a:spcAft>
                <a:spcPts val="0"/>
              </a:spcAft>
              <a:buFont typeface="Arial" pitchFamily="34" charset="0"/>
              <a:buChar char="•"/>
              <a:defRPr/>
            </a:pPr>
            <a:r>
              <a:rPr lang="en-US" dirty="0" smtClean="0"/>
              <a:t>Population = 70% African, 17% white, 10% </a:t>
            </a:r>
            <a:r>
              <a:rPr lang="en-US" dirty="0" err="1" smtClean="0"/>
              <a:t>Coloured</a:t>
            </a:r>
            <a:r>
              <a:rPr lang="en-US" dirty="0" smtClean="0"/>
              <a:t>, 3% Asian</a:t>
            </a:r>
          </a:p>
          <a:p>
            <a:pPr fontAlgn="auto">
              <a:spcAft>
                <a:spcPts val="0"/>
              </a:spcAft>
              <a:buFont typeface="Arial" pitchFamily="34" charset="0"/>
              <a:buChar char="•"/>
              <a:defRPr/>
            </a:pPr>
            <a:r>
              <a:rPr lang="en-US" dirty="0" smtClean="0"/>
              <a:t>Growing population</a:t>
            </a:r>
          </a:p>
          <a:p>
            <a:pPr fontAlgn="auto">
              <a:spcAft>
                <a:spcPts val="0"/>
              </a:spcAft>
              <a:buFont typeface="Arial" pitchFamily="34" charset="0"/>
              <a:buChar char="•"/>
              <a:defRPr/>
            </a:pPr>
            <a:r>
              <a:rPr lang="en-US" dirty="0" smtClean="0"/>
              <a:t>Increasing rates of African urbanization</a:t>
            </a:r>
          </a:p>
        </p:txBody>
      </p:sp>
    </p:spTree>
    <p:extLst>
      <p:ext uri="{BB962C8B-B14F-4D97-AF65-F5344CB8AC3E}">
        <p14:creationId xmlns:p14="http://schemas.microsoft.com/office/powerpoint/2010/main" val="311415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Main principles that emerged in the apartheid period, 1948-1994</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Strict racial definition based on fear of “racial mixing”</a:t>
            </a:r>
          </a:p>
          <a:p>
            <a:pPr fontAlgn="auto">
              <a:spcAft>
                <a:spcPts val="0"/>
              </a:spcAft>
              <a:buFont typeface="Arial" pitchFamily="34" charset="0"/>
              <a:buChar char="•"/>
              <a:defRPr/>
            </a:pPr>
            <a:r>
              <a:rPr lang="en-US" dirty="0" smtClean="0"/>
              <a:t>Exclusive white participation in and control of government and state institutions</a:t>
            </a:r>
          </a:p>
          <a:p>
            <a:pPr fontAlgn="auto">
              <a:spcAft>
                <a:spcPts val="0"/>
              </a:spcAft>
              <a:buFont typeface="Arial" pitchFamily="34" charset="0"/>
              <a:buChar char="•"/>
              <a:defRPr/>
            </a:pPr>
            <a:r>
              <a:rPr lang="en-US" dirty="0" smtClean="0"/>
              <a:t>Separate territories for black life</a:t>
            </a:r>
          </a:p>
          <a:p>
            <a:pPr fontAlgn="auto">
              <a:spcAft>
                <a:spcPts val="0"/>
              </a:spcAft>
              <a:buFont typeface="Arial" pitchFamily="34" charset="0"/>
              <a:buChar char="•"/>
              <a:defRPr/>
            </a:pPr>
            <a:r>
              <a:rPr lang="en-US" dirty="0" smtClean="0"/>
              <a:t>Strict spatial segregation in the towns and cities</a:t>
            </a:r>
          </a:p>
          <a:p>
            <a:pPr fontAlgn="auto">
              <a:spcAft>
                <a:spcPts val="0"/>
              </a:spcAft>
              <a:buFont typeface="Arial" pitchFamily="34" charset="0"/>
              <a:buChar char="•"/>
              <a:defRPr/>
            </a:pPr>
            <a:r>
              <a:rPr lang="en-US" dirty="0" smtClean="0"/>
              <a:t>Tight racial division in labor markets</a:t>
            </a:r>
          </a:p>
          <a:p>
            <a:pPr fontAlgn="auto">
              <a:spcAft>
                <a:spcPts val="0"/>
              </a:spcAft>
              <a:buFont typeface="Arial" pitchFamily="34" charset="0"/>
              <a:buChar char="•"/>
              <a:defRPr/>
            </a:pPr>
            <a:r>
              <a:rPr lang="en-US" dirty="0" smtClean="0"/>
              <a:t>Segregation of amenities, facilities, and economic and educational opportunities of </a:t>
            </a:r>
            <a:r>
              <a:rPr lang="en-US" b="1" dirty="0" smtClean="0"/>
              <a:t>all</a:t>
            </a:r>
            <a:r>
              <a:rPr lang="en-US" dirty="0" smtClean="0"/>
              <a:t> kinds</a:t>
            </a:r>
          </a:p>
        </p:txBody>
      </p:sp>
    </p:spTree>
    <p:extLst>
      <p:ext uri="{BB962C8B-B14F-4D97-AF65-F5344CB8AC3E}">
        <p14:creationId xmlns:p14="http://schemas.microsoft.com/office/powerpoint/2010/main" val="954693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828800" y="533400"/>
            <a:ext cx="6096000" cy="5486400"/>
          </a:xfrm>
          <a:prstGeom prst="rect">
            <a:avLst/>
          </a:prstGeom>
          <a:noFill/>
          <a:ln w="9525">
            <a:noFill/>
            <a:miter lim="800000"/>
            <a:headEnd/>
            <a:tailEnd/>
          </a:ln>
        </p:spPr>
      </p:pic>
    </p:spTree>
    <p:extLst>
      <p:ext uri="{BB962C8B-B14F-4D97-AF65-F5344CB8AC3E}">
        <p14:creationId xmlns:p14="http://schemas.microsoft.com/office/powerpoint/2010/main" val="554845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against dispossession, segregation and apartheid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Wars against Dutch and British settlers 17-19</a:t>
            </a:r>
            <a:r>
              <a:rPr lang="en-US" baseline="30000" dirty="0" smtClean="0"/>
              <a:t>th</a:t>
            </a:r>
            <a:r>
              <a:rPr lang="en-US" dirty="0" smtClean="0"/>
              <a:t> centuries</a:t>
            </a:r>
          </a:p>
          <a:p>
            <a:r>
              <a:rPr lang="en-US" dirty="0" smtClean="0"/>
              <a:t>Mission-educated Africans work for equality, 1910-1940s</a:t>
            </a:r>
          </a:p>
          <a:p>
            <a:r>
              <a:rPr lang="en-US" dirty="0" smtClean="0"/>
              <a:t>1950s, younger generation initiates civil disobedience campaigns</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1960s, little visible activity but exile organizations grow in strength</a:t>
            </a:r>
          </a:p>
          <a:p>
            <a:r>
              <a:rPr lang="en-US" dirty="0" smtClean="0"/>
              <a:t>1970s, strikes and urban rebellions of students</a:t>
            </a:r>
          </a:p>
          <a:p>
            <a:r>
              <a:rPr lang="en-US" dirty="0" smtClean="0"/>
              <a:t>1980s, “make South African ungovernable” – martial law and widespread violence</a:t>
            </a:r>
          </a:p>
          <a:p>
            <a:r>
              <a:rPr lang="en-US" dirty="0" smtClean="0"/>
              <a:t>1990s, negotiations and majority elections in 1994</a:t>
            </a:r>
          </a:p>
        </p:txBody>
      </p:sp>
    </p:spTree>
    <p:extLst>
      <p:ext uri="{BB962C8B-B14F-4D97-AF65-F5344CB8AC3E}">
        <p14:creationId xmlns:p14="http://schemas.microsoft.com/office/powerpoint/2010/main" val="35439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The Soweto Uprising, June 1976</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524000"/>
            <a:ext cx="3499556" cy="2362200"/>
          </a:xfrm>
          <a:noFill/>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00" y="3962400"/>
            <a:ext cx="4343400" cy="3035710"/>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95800" y="1524000"/>
            <a:ext cx="4476235" cy="5257800"/>
          </a:xfrm>
          <a:prstGeom prst="rect">
            <a:avLst/>
          </a:prstGeom>
          <a:noFill/>
        </p:spPr>
      </p:pic>
    </p:spTree>
    <p:extLst>
      <p:ext uri="{BB962C8B-B14F-4D97-AF65-F5344CB8AC3E}">
        <p14:creationId xmlns:p14="http://schemas.microsoft.com/office/powerpoint/2010/main" val="2573623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5273</TotalTime>
  <Words>2156</Words>
  <Application>Microsoft Office PowerPoint</Application>
  <PresentationFormat>On-screen Show (4:3)</PresentationFormat>
  <Paragraphs>161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Experiences of political reconciliation in South Africa</vt:lpstr>
      <vt:lpstr>How should society respond to violent acts of injustice, to try to achieve peace?</vt:lpstr>
      <vt:lpstr>PowerPoint Presentation</vt:lpstr>
      <vt:lpstr>Periods of South Africa’s colonial history</vt:lpstr>
      <vt:lpstr>Main features of South African life after WWII</vt:lpstr>
      <vt:lpstr>Main principles that emerged in the apartheid period, 1948-1994</vt:lpstr>
      <vt:lpstr>PowerPoint Presentation</vt:lpstr>
      <vt:lpstr>Fighting against dispossession, segregation and apartheid</vt:lpstr>
      <vt:lpstr>The Soweto Uprising, June 1976</vt:lpstr>
      <vt:lpstr>Resistance to apartheid and the state’s violent response, 1980s</vt:lpstr>
      <vt:lpstr>PowerPoint Presentation</vt:lpstr>
      <vt:lpstr>PowerPoint Presentation</vt:lpstr>
      <vt:lpstr>The Truth and Reconciliation Commission (TRC, 1995-98) in South Africa – a contested process, born from political compromise, asked these questions: </vt:lpstr>
      <vt:lpstr>PowerPoint Presentation</vt:lpstr>
      <vt:lpstr>Significant human rights violations or acts NOT investigated by the TRC and so not included in the final report:</vt:lpstr>
      <vt:lpstr>PowerPoint Presentation</vt:lpstr>
      <vt:lpstr>1996-98</vt:lpstr>
      <vt:lpstr>Truth: Documentation of human rights abuses in the 7 volume Final Report</vt:lpstr>
      <vt:lpstr>Reconciliation: Amnesty  (program concluded in 2001)</vt:lpstr>
      <vt:lpstr>Reconciliation: Reparations  (program concluded in 2003)</vt:lpstr>
      <vt:lpstr>What about criminal prosecutions of people who were not granted amnesty?</vt:lpstr>
      <vt:lpstr>Eugene de Kock (1949 - ), “Prime Evil” and Vlakplaas farm</vt:lpstr>
      <vt:lpstr>Justine van der Leun, “The odd couple: why an apartheid activist joined forces with a murderer,” The Guardian 6 June 2015 http://www.theguardian.com/global/2015/jun/06/odd-couple-apartheid-activist-madeleine-fullard-convicted-policeman-eugene-de-kock</vt:lpstr>
      <vt:lpstr>“We will never forget you, we will never give up fighting for the cause you died for.” </vt:lpstr>
      <vt:lpstr>De Kock after 1996:</vt:lpstr>
      <vt:lpstr>So, how can we use the South African example to teach about reconciliation and the quests for social peace?</vt:lpstr>
      <vt:lpstr>PowerPoint Presentation</vt:lpstr>
      <vt:lpstr>Books for younger readers on South African history</vt:lpstr>
      <vt:lpstr>…and on restorative justice</vt:lpstr>
      <vt:lpstr>Books for older readers about everyday life and resistance in the apartheid period</vt:lpstr>
      <vt:lpstr>…and about restorative justice</vt:lpstr>
      <vt:lpstr>Films for older students about the TRC</vt:lpstr>
      <vt:lpstr>And a new resource on the local anti-apartheid struggle, Urbana Free Library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tbarnes2</dc:creator>
  <cp:lastModifiedBy> </cp:lastModifiedBy>
  <cp:revision>37</cp:revision>
  <dcterms:created xsi:type="dcterms:W3CDTF">2016-03-29T05:57:04Z</dcterms:created>
  <dcterms:modified xsi:type="dcterms:W3CDTF">2016-05-03T04:10:46Z</dcterms:modified>
</cp:coreProperties>
</file>