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4" r:id="rId8"/>
    <p:sldId id="266" r:id="rId9"/>
    <p:sldId id="267" r:id="rId10"/>
    <p:sldId id="268" r:id="rId11"/>
    <p:sldId id="270" r:id="rId12"/>
    <p:sldId id="298" r:id="rId13"/>
    <p:sldId id="271" r:id="rId14"/>
    <p:sldId id="299" r:id="rId15"/>
    <p:sldId id="265" r:id="rId16"/>
    <p:sldId id="272" r:id="rId17"/>
    <p:sldId id="274" r:id="rId18"/>
    <p:sldId id="275" r:id="rId19"/>
    <p:sldId id="276" r:id="rId20"/>
    <p:sldId id="277" r:id="rId21"/>
    <p:sldId id="300" r:id="rId22"/>
    <p:sldId id="301" r:id="rId23"/>
    <p:sldId id="263" r:id="rId24"/>
    <p:sldId id="278" r:id="rId25"/>
    <p:sldId id="279" r:id="rId26"/>
    <p:sldId id="281" r:id="rId27"/>
    <p:sldId id="280" r:id="rId28"/>
    <p:sldId id="289" r:id="rId29"/>
    <p:sldId id="290" r:id="rId30"/>
    <p:sldId id="291" r:id="rId31"/>
    <p:sldId id="292" r:id="rId32"/>
    <p:sldId id="293" r:id="rId33"/>
    <p:sldId id="294" r:id="rId34"/>
    <p:sldId id="283" r:id="rId35"/>
    <p:sldId id="286" r:id="rId36"/>
    <p:sldId id="285" r:id="rId37"/>
    <p:sldId id="287" r:id="rId38"/>
    <p:sldId id="288" r:id="rId39"/>
    <p:sldId id="296" r:id="rId40"/>
    <p:sldId id="302" r:id="rId41"/>
    <p:sldId id="295" r:id="rId42"/>
    <p:sldId id="282" r:id="rId43"/>
    <p:sldId id="303"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3"/>
  </p:normalViewPr>
  <p:slideViewPr>
    <p:cSldViewPr snapToGrid="0" snapToObjects="1">
      <p:cViewPr>
        <p:scale>
          <a:sx n="95" d="100"/>
          <a:sy n="95" d="100"/>
        </p:scale>
        <p:origin x="6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8AEBC-94E1-794A-ABF5-924FA4097871}" type="datetimeFigureOut">
              <a:rPr lang="en-US" smtClean="0"/>
              <a:t>5/13/17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D111C-6F98-1842-B07B-F466CA0651F6}" type="slidenum">
              <a:rPr lang="en-US" smtClean="0"/>
              <a:t>‹#›</a:t>
            </a:fld>
            <a:endParaRPr lang="en-US"/>
          </a:p>
        </p:txBody>
      </p:sp>
    </p:spTree>
    <p:extLst>
      <p:ext uri="{BB962C8B-B14F-4D97-AF65-F5344CB8AC3E}">
        <p14:creationId xmlns:p14="http://schemas.microsoft.com/office/powerpoint/2010/main" val="178177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46F69-EB20-1944-9E95-B106A622EDDB}"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166906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46F69-EB20-1944-9E95-B106A622EDDB}"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42141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46F69-EB20-1944-9E95-B106A622EDDB}"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25760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46F69-EB20-1944-9E95-B106A622EDDB}"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152044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46F69-EB20-1944-9E95-B106A622EDDB}" type="datetimeFigureOut">
              <a:rPr lang="en-US" smtClean="0"/>
              <a:t>5/12/17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119524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46F69-EB20-1944-9E95-B106A622EDDB}" type="datetimeFigureOut">
              <a:rPr lang="en-US" smtClean="0"/>
              <a:t>5/12/17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99637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46F69-EB20-1944-9E95-B106A622EDDB}" type="datetimeFigureOut">
              <a:rPr lang="en-US" smtClean="0"/>
              <a:t>5/12/17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7597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46F69-EB20-1944-9E95-B106A622EDDB}" type="datetimeFigureOut">
              <a:rPr lang="en-US" smtClean="0"/>
              <a:t>5/12/17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123131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46F69-EB20-1944-9E95-B106A622EDDB}" type="datetimeFigureOut">
              <a:rPr lang="en-US" smtClean="0"/>
              <a:t>5/12/17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148399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46F69-EB20-1944-9E95-B106A622EDDB}" type="datetimeFigureOut">
              <a:rPr lang="en-US" smtClean="0"/>
              <a:t>5/12/17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56767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46F69-EB20-1944-9E95-B106A622EDDB}" type="datetimeFigureOut">
              <a:rPr lang="en-US" smtClean="0"/>
              <a:t>5/12/17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20FB3-492B-8947-81E3-4354E5D74DC5}" type="slidenum">
              <a:rPr lang="en-US" smtClean="0"/>
              <a:t>‹#›</a:t>
            </a:fld>
            <a:endParaRPr lang="en-US"/>
          </a:p>
        </p:txBody>
      </p:sp>
    </p:spTree>
    <p:extLst>
      <p:ext uri="{BB962C8B-B14F-4D97-AF65-F5344CB8AC3E}">
        <p14:creationId xmlns:p14="http://schemas.microsoft.com/office/powerpoint/2010/main" val="18358699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46F69-EB20-1944-9E95-B106A622EDDB}" type="datetimeFigureOut">
              <a:rPr lang="en-US" smtClean="0"/>
              <a:t>5/12/17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20FB3-492B-8947-81E3-4354E5D74DC5}" type="slidenum">
              <a:rPr lang="en-US" smtClean="0"/>
              <a:t>‹#›</a:t>
            </a:fld>
            <a:endParaRPr lang="en-US"/>
          </a:p>
        </p:txBody>
      </p:sp>
    </p:spTree>
    <p:extLst>
      <p:ext uri="{BB962C8B-B14F-4D97-AF65-F5344CB8AC3E}">
        <p14:creationId xmlns:p14="http://schemas.microsoft.com/office/powerpoint/2010/main" val="1203594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3.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3.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3.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KLMv9lRbckw&amp;feature=youtu.b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Pollu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smtClean="0"/>
              <a:t>The Significance of Environmental Justice in American History: An Introduction</a:t>
            </a:r>
            <a:endParaRPr lang="en-US" sz="4800" dirty="0"/>
          </a:p>
        </p:txBody>
      </p:sp>
      <p:sp>
        <p:nvSpPr>
          <p:cNvPr id="6" name="Subtitle 5"/>
          <p:cNvSpPr>
            <a:spLocks noGrp="1"/>
          </p:cNvSpPr>
          <p:nvPr>
            <p:ph type="subTitle" idx="1"/>
          </p:nvPr>
        </p:nvSpPr>
        <p:spPr/>
        <p:txBody>
          <a:bodyPr/>
          <a:lstStyle/>
          <a:p>
            <a:r>
              <a:rPr lang="en-US" dirty="0" smtClean="0"/>
              <a:t>Bob Morrissey, Department of History, UIUC</a:t>
            </a:r>
            <a:endParaRPr lang="en-US" dirty="0"/>
          </a:p>
        </p:txBody>
      </p:sp>
    </p:spTree>
    <p:extLst>
      <p:ext uri="{BB962C8B-B14F-4D97-AF65-F5344CB8AC3E}">
        <p14:creationId xmlns:p14="http://schemas.microsoft.com/office/powerpoint/2010/main" val="311800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96835" y="1529789"/>
            <a:ext cx="2715051" cy="3366779"/>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665" y="4061011"/>
            <a:ext cx="3201871" cy="23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mage result for yosem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65" y="4063109"/>
            <a:ext cx="3738361" cy="241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40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96835" y="1529789"/>
            <a:ext cx="2715051" cy="3366779"/>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665" y="4061011"/>
            <a:ext cx="3201871" cy="23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mage result for yosem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65" y="4063109"/>
            <a:ext cx="3738361" cy="241640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ge result for gifford pinchot and theodore rooseve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3017" y="3415553"/>
            <a:ext cx="20955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98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96835" y="1529789"/>
            <a:ext cx="2715051" cy="3366779"/>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665" y="4061011"/>
            <a:ext cx="3201871" cy="23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mage result for yosem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65" y="4063109"/>
            <a:ext cx="3738361" cy="2416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 result for gifford pinchot and theodore rooseve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3017" y="3415553"/>
            <a:ext cx="20955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ge result for hoover d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6802" y="4437962"/>
            <a:ext cx="3628133" cy="20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926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96835" y="1529789"/>
            <a:ext cx="2715051" cy="3366779"/>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665" y="4061011"/>
            <a:ext cx="3201871" cy="23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mage result for yosem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65" y="4063109"/>
            <a:ext cx="3738361" cy="2416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8887216" y="3325503"/>
            <a:ext cx="2133848" cy="3142129"/>
          </a:xfrm>
          <a:prstGeom prst="rect">
            <a:avLst/>
          </a:prstGeom>
        </p:spPr>
      </p:pic>
      <p:pic>
        <p:nvPicPr>
          <p:cNvPr id="10" name="Picture 2" descr="mage result for gifford pinchot and theodore rooseve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3017" y="3415553"/>
            <a:ext cx="20955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ge result for hoover d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6802" y="4437962"/>
            <a:ext cx="3628133" cy="20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26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96835" y="1529789"/>
            <a:ext cx="2715051" cy="3366779"/>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665" y="4061011"/>
            <a:ext cx="3201871" cy="23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mage result for yosem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65" y="4063109"/>
            <a:ext cx="3738361" cy="2416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8887216" y="3325503"/>
            <a:ext cx="2133848" cy="3142129"/>
          </a:xfrm>
          <a:prstGeom prst="rect">
            <a:avLst/>
          </a:prstGeom>
        </p:spPr>
      </p:pic>
      <p:pic>
        <p:nvPicPr>
          <p:cNvPr id="10" name="Picture 2" descr="mage result for gifford pinchot and theodore rooseve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3017" y="3415553"/>
            <a:ext cx="20955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ge result for hoover d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6802" y="4437962"/>
            <a:ext cx="3628133" cy="204155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mage result for sand county almana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1378" y="2189348"/>
            <a:ext cx="23526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43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High Water Mark: 1970</a:t>
            </a:r>
            <a:endParaRPr lang="en-US" dirty="0"/>
          </a:p>
        </p:txBody>
      </p:sp>
      <p:pic>
        <p:nvPicPr>
          <p:cNvPr id="4" name="Content Placeholder 3" descr="The_Lorax.jpg"/>
          <p:cNvPicPr>
            <a:picLocks noGrp="1" noChangeAspect="1"/>
          </p:cNvPicPr>
          <p:nvPr>
            <p:ph idx="1"/>
          </p:nvPr>
        </p:nvPicPr>
        <p:blipFill>
          <a:blip r:embed="rId2"/>
          <a:stretch>
            <a:fillRect/>
          </a:stretch>
        </p:blipFill>
        <p:spPr>
          <a:xfrm>
            <a:off x="4499059" y="1825625"/>
            <a:ext cx="3193882" cy="4351338"/>
          </a:xfrm>
          <a:prstGeom prst="rect">
            <a:avLst/>
          </a:prstGeom>
        </p:spPr>
      </p:pic>
    </p:spTree>
    <p:extLst>
      <p:ext uri="{BB962C8B-B14F-4D97-AF65-F5344CB8AC3E}">
        <p14:creationId xmlns:p14="http://schemas.microsoft.com/office/powerpoint/2010/main" val="72706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Day</a:t>
            </a:r>
            <a:endParaRPr lang="en-US" dirty="0"/>
          </a:p>
        </p:txBody>
      </p:sp>
      <p:sp>
        <p:nvSpPr>
          <p:cNvPr id="3" name="Text Placeholder 2"/>
          <p:cNvSpPr>
            <a:spLocks noGrp="1"/>
          </p:cNvSpPr>
          <p:nvPr>
            <p:ph sz="half" idx="1"/>
          </p:nvPr>
        </p:nvSpPr>
        <p:spPr/>
        <p:txBody>
          <a:bodyPr/>
          <a:lstStyle/>
          <a:p>
            <a:r>
              <a:rPr lang="en-US" dirty="0" smtClean="0"/>
              <a:t>Gaylord</a:t>
            </a:r>
            <a:r>
              <a:rPr lang="en-US" baseline="0" dirty="0" smtClean="0"/>
              <a:t> Nelson, US Senator from Wisconsin</a:t>
            </a:r>
          </a:p>
          <a:p>
            <a:r>
              <a:rPr lang="en-US" dirty="0" smtClean="0"/>
              <a:t>Denis Hayes, Grad student at Harvard</a:t>
            </a:r>
          </a:p>
          <a:p>
            <a:r>
              <a:rPr lang="en-US" dirty="0" smtClean="0"/>
              <a:t>April 22, 1970</a:t>
            </a:r>
          </a:p>
          <a:p>
            <a:r>
              <a:rPr lang="en-US" dirty="0" smtClean="0"/>
              <a:t>100,000 people in NYC</a:t>
            </a:r>
          </a:p>
          <a:p>
            <a:r>
              <a:rPr lang="en-US" dirty="0" smtClean="0"/>
              <a:t>Estimated 20 million participants nationwide</a:t>
            </a:r>
            <a:endParaRPr lang="en-US" dirty="0"/>
          </a:p>
        </p:txBody>
      </p:sp>
      <p:pic>
        <p:nvPicPr>
          <p:cNvPr id="5" name="Content Placeholder 4" descr="050421_earthday_bcol2_11a.standard.jpg"/>
          <p:cNvPicPr>
            <a:picLocks noGrp="1" noChangeAspect="1"/>
          </p:cNvPicPr>
          <p:nvPr>
            <p:ph sz="half" idx="2"/>
          </p:nvPr>
        </p:nvPicPr>
        <p:blipFill>
          <a:blip r:embed="rId2"/>
          <a:stretch>
            <a:fillRect/>
          </a:stretch>
        </p:blipFill>
        <p:spPr>
          <a:xfrm>
            <a:off x="6286078" y="2590801"/>
            <a:ext cx="3924723" cy="2423319"/>
          </a:xfrm>
        </p:spPr>
      </p:pic>
    </p:spTree>
    <p:extLst>
      <p:ext uri="{BB962C8B-B14F-4D97-AF65-F5344CB8AC3E}">
        <p14:creationId xmlns:p14="http://schemas.microsoft.com/office/powerpoint/2010/main" val="678819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lson_newsletter650.jpg"/>
          <p:cNvPicPr>
            <a:picLocks noChangeAspect="1"/>
          </p:cNvPicPr>
          <p:nvPr/>
        </p:nvPicPr>
        <p:blipFill>
          <a:blip r:embed="rId2"/>
          <a:stretch>
            <a:fillRect/>
          </a:stretch>
        </p:blipFill>
        <p:spPr>
          <a:xfrm>
            <a:off x="3583204" y="0"/>
            <a:ext cx="5025592" cy="6858000"/>
          </a:xfrm>
          <a:prstGeom prst="rect">
            <a:avLst/>
          </a:prstGeom>
        </p:spPr>
      </p:pic>
    </p:spTree>
    <p:extLst>
      <p:ext uri="{BB962C8B-B14F-4D97-AF65-F5344CB8AC3E}">
        <p14:creationId xmlns:p14="http://schemas.microsoft.com/office/powerpoint/2010/main" val="320153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05.jpg"/>
          <p:cNvPicPr>
            <a:picLocks noChangeAspect="1"/>
          </p:cNvPicPr>
          <p:nvPr/>
        </p:nvPicPr>
        <p:blipFill>
          <a:blip r:embed="rId2"/>
          <a:stretch>
            <a:fillRect/>
          </a:stretch>
        </p:blipFill>
        <p:spPr>
          <a:xfrm>
            <a:off x="2540000" y="457200"/>
            <a:ext cx="3556000" cy="2540000"/>
          </a:xfrm>
          <a:prstGeom prst="rect">
            <a:avLst/>
          </a:prstGeom>
        </p:spPr>
      </p:pic>
      <p:pic>
        <p:nvPicPr>
          <p:cNvPr id="3" name="Picture 2" descr="050421_earthday_bcol2_11a.standard.jpg"/>
          <p:cNvPicPr>
            <a:picLocks noChangeAspect="1"/>
          </p:cNvPicPr>
          <p:nvPr/>
        </p:nvPicPr>
        <p:blipFill>
          <a:blip r:embed="rId3"/>
          <a:stretch>
            <a:fillRect/>
          </a:stretch>
        </p:blipFill>
        <p:spPr>
          <a:xfrm>
            <a:off x="7010400" y="1595018"/>
            <a:ext cx="2838450" cy="1752600"/>
          </a:xfrm>
          <a:prstGeom prst="rect">
            <a:avLst/>
          </a:prstGeom>
        </p:spPr>
      </p:pic>
      <p:pic>
        <p:nvPicPr>
          <p:cNvPr id="4" name="Picture 3" descr="800px-Earth_flag_PD.jpg"/>
          <p:cNvPicPr>
            <a:picLocks noChangeAspect="1"/>
          </p:cNvPicPr>
          <p:nvPr/>
        </p:nvPicPr>
        <p:blipFill>
          <a:blip r:embed="rId4"/>
          <a:stretch>
            <a:fillRect/>
          </a:stretch>
        </p:blipFill>
        <p:spPr>
          <a:xfrm>
            <a:off x="2133600" y="3347618"/>
            <a:ext cx="4345746" cy="2900782"/>
          </a:xfrm>
          <a:prstGeom prst="rect">
            <a:avLst/>
          </a:prstGeom>
        </p:spPr>
      </p:pic>
    </p:spTree>
    <p:extLst>
      <p:ext uri="{BB962C8B-B14F-4D97-AF65-F5344CB8AC3E}">
        <p14:creationId xmlns:p14="http://schemas.microsoft.com/office/powerpoint/2010/main" val="1378784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Earth</a:t>
            </a:r>
            <a:r>
              <a:rPr lang="en-US" baseline="0" dirty="0" smtClean="0"/>
              <a:t> Day’s Impact</a:t>
            </a:r>
            <a:endParaRPr lang="en-US" dirty="0"/>
          </a:p>
        </p:txBody>
      </p:sp>
      <p:sp>
        <p:nvSpPr>
          <p:cNvPr id="3" name="Text Placeholder 2"/>
          <p:cNvSpPr>
            <a:spLocks noGrp="1"/>
          </p:cNvSpPr>
          <p:nvPr>
            <p:ph type="body" idx="4294967295"/>
          </p:nvPr>
        </p:nvSpPr>
        <p:spPr/>
        <p:txBody>
          <a:bodyPr>
            <a:normAutofit fontScale="92500"/>
          </a:bodyPr>
          <a:lstStyle/>
          <a:p>
            <a:r>
              <a:rPr lang="en-US" dirty="0" smtClean="0"/>
              <a:t>Clean</a:t>
            </a:r>
            <a:r>
              <a:rPr lang="en-US" baseline="0" dirty="0" smtClean="0"/>
              <a:t> Air Act, 1970</a:t>
            </a:r>
          </a:p>
          <a:p>
            <a:pPr lvl="1"/>
            <a:r>
              <a:rPr lang="en-US" sz="2800" dirty="0"/>
              <a:t>Set National Ambient Air Quality Standards</a:t>
            </a:r>
            <a:r>
              <a:rPr lang="en-US" dirty="0" smtClean="0"/>
              <a:t> </a:t>
            </a:r>
            <a:endParaRPr lang="en-US" baseline="0" dirty="0" smtClean="0"/>
          </a:p>
          <a:p>
            <a:r>
              <a:rPr lang="en-US" baseline="0" dirty="0" smtClean="0"/>
              <a:t>Water Pollution Control Act, 1972</a:t>
            </a:r>
          </a:p>
          <a:p>
            <a:pPr lvl="1"/>
            <a:r>
              <a:rPr lang="en-US" sz="2800" dirty="0"/>
              <a:t>For the first time, legally blocked the discharge of wastes directly into rivers and lakes—this had been standard practice for centuries.</a:t>
            </a:r>
          </a:p>
          <a:p>
            <a:pPr lvl="0"/>
            <a:r>
              <a:rPr lang="en-US" sz="3200" dirty="0"/>
              <a:t>Federal Insecticide, Fungicide, and </a:t>
            </a:r>
            <a:r>
              <a:rPr lang="en-US" sz="3200" dirty="0" err="1"/>
              <a:t>Rodenticide</a:t>
            </a:r>
            <a:r>
              <a:rPr lang="en-US" sz="3200" dirty="0"/>
              <a:t> Act , 1972</a:t>
            </a:r>
          </a:p>
          <a:p>
            <a:pPr lvl="0"/>
            <a:r>
              <a:rPr lang="en-US" sz="3200" dirty="0"/>
              <a:t>RCRA, 1976 Resource Conservation and Recovery Act</a:t>
            </a:r>
          </a:p>
          <a:p>
            <a:pPr lvl="1"/>
            <a:r>
              <a:rPr lang="en-US" sz="2800" dirty="0"/>
              <a:t>to deal with solid waste and especially hazardous wastes—defined wastes according to irritability, </a:t>
            </a:r>
            <a:r>
              <a:rPr lang="en-US" sz="2800" dirty="0" err="1"/>
              <a:t>corrosivity</a:t>
            </a:r>
            <a:r>
              <a:rPr lang="en-US" sz="2800" dirty="0"/>
              <a:t>, toxicity, reactivity, flammability, degradability</a:t>
            </a:r>
            <a:r>
              <a:rPr lang="en-US" dirty="0" smtClean="0"/>
              <a:t>  </a:t>
            </a:r>
            <a:r>
              <a:rPr lang="en-US" sz="2800" dirty="0"/>
              <a:t> </a:t>
            </a:r>
          </a:p>
          <a:p>
            <a:pPr lvl="0"/>
            <a:endParaRPr lang="en-US" baseline="0" dirty="0" smtClean="0"/>
          </a:p>
          <a:p>
            <a:pPr lvl="1"/>
            <a:endParaRPr lang="en-US" baseline="0" dirty="0" smtClean="0"/>
          </a:p>
          <a:p>
            <a:endParaRPr lang="en-US" dirty="0"/>
          </a:p>
        </p:txBody>
      </p:sp>
    </p:spTree>
    <p:extLst>
      <p:ext uri="{BB962C8B-B14F-4D97-AF65-F5344CB8AC3E}">
        <p14:creationId xmlns:p14="http://schemas.microsoft.com/office/powerpoint/2010/main" val="1878052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Justice</a:t>
            </a:r>
            <a:endParaRPr lang="en-US" dirty="0"/>
          </a:p>
        </p:txBody>
      </p:sp>
      <p:sp>
        <p:nvSpPr>
          <p:cNvPr id="3" name="Content Placeholder 2"/>
          <p:cNvSpPr>
            <a:spLocks noGrp="1"/>
          </p:cNvSpPr>
          <p:nvPr>
            <p:ph idx="1"/>
          </p:nvPr>
        </p:nvSpPr>
        <p:spPr/>
        <p:txBody>
          <a:bodyPr>
            <a:normAutofit/>
          </a:bodyPr>
          <a:lstStyle/>
          <a:p>
            <a:r>
              <a:rPr lang="en-US" sz="4000" dirty="0" smtClean="0"/>
              <a:t>Environmental justice is the fair treatment and meaningful involvement of all people regardless of race, color, national origin, or income, with respect to the development, implementation, and enforcement of environmental laws, regulations, and policies. </a:t>
            </a:r>
            <a:endParaRPr lang="en-US" sz="4000" dirty="0"/>
          </a:p>
        </p:txBody>
      </p:sp>
      <p:pic>
        <p:nvPicPr>
          <p:cNvPr id="1030" name="Picture 6" descr="ile:Environmental Protection Agency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071" y="4803458"/>
            <a:ext cx="1385047" cy="150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3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One:</a:t>
            </a:r>
            <a:endParaRPr lang="en-US" dirty="0"/>
          </a:p>
        </p:txBody>
      </p:sp>
      <p:sp>
        <p:nvSpPr>
          <p:cNvPr id="3" name="Text Placeholder 2"/>
          <p:cNvSpPr>
            <a:spLocks noGrp="1"/>
          </p:cNvSpPr>
          <p:nvPr>
            <p:ph sz="half" idx="1"/>
          </p:nvPr>
        </p:nvSpPr>
        <p:spPr/>
        <p:txBody>
          <a:bodyPr>
            <a:normAutofit/>
          </a:bodyPr>
          <a:lstStyle/>
          <a:p>
            <a:r>
              <a:rPr lang="en-US" dirty="0" smtClean="0"/>
              <a:t>National Environmental Protection Act (NEPA), 1970:</a:t>
            </a:r>
          </a:p>
          <a:p>
            <a:pPr lvl="2"/>
            <a:r>
              <a:rPr lang="en-US" dirty="0"/>
              <a:t>C</a:t>
            </a:r>
            <a:r>
              <a:rPr lang="en-US" sz="2400" dirty="0"/>
              <a:t>reated EPA, an independent regulatory and enforcement agency, whose director reports directly to the president.  Also established the requirement of doing Environmental Impact Statements.</a:t>
            </a:r>
          </a:p>
        </p:txBody>
      </p:sp>
      <p:pic>
        <p:nvPicPr>
          <p:cNvPr id="5" name="Content Placeholder 4" descr="logo_epaseal.gif"/>
          <p:cNvPicPr>
            <a:picLocks noGrp="1" noChangeAspect="1"/>
          </p:cNvPicPr>
          <p:nvPr>
            <p:ph sz="half" idx="2"/>
          </p:nvPr>
        </p:nvPicPr>
        <p:blipFill>
          <a:blip r:embed="rId2"/>
          <a:stretch>
            <a:fillRect/>
          </a:stretch>
        </p:blipFill>
        <p:spPr>
          <a:xfrm>
            <a:off x="7010400" y="2209801"/>
            <a:ext cx="2654300" cy="2946273"/>
          </a:xfrm>
        </p:spPr>
      </p:pic>
    </p:spTree>
    <p:extLst>
      <p:ext uri="{BB962C8B-B14F-4D97-AF65-F5344CB8AC3E}">
        <p14:creationId xmlns:p14="http://schemas.microsoft.com/office/powerpoint/2010/main" val="720463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a:t>
            </a:r>
            <a:r>
              <a:rPr lang="en-US" baseline="0" dirty="0" smtClean="0"/>
              <a:t> Momentum and the Big 10</a:t>
            </a:r>
            <a:endParaRPr lang="en-US" dirty="0"/>
          </a:p>
        </p:txBody>
      </p:sp>
      <p:sp>
        <p:nvSpPr>
          <p:cNvPr id="6" name="Content Placeholder 5"/>
          <p:cNvSpPr>
            <a:spLocks noGrp="1"/>
          </p:cNvSpPr>
          <p:nvPr>
            <p:ph idx="1"/>
          </p:nvPr>
        </p:nvSpPr>
        <p:spPr/>
        <p:txBody>
          <a:bodyPr>
            <a:normAutofit/>
          </a:bodyPr>
          <a:lstStyle/>
          <a:p>
            <a:r>
              <a:rPr lang="en-US" dirty="0" smtClean="0"/>
              <a:t>Major Environmentalist organizations</a:t>
            </a:r>
            <a:endParaRPr lang="en-US" baseline="0" dirty="0" smtClean="0"/>
          </a:p>
          <a:p>
            <a:pPr lvl="1"/>
            <a:r>
              <a:rPr lang="en-US" dirty="0" smtClean="0"/>
              <a:t>Wilderness </a:t>
            </a:r>
            <a:r>
              <a:rPr lang="en-US" dirty="0" smtClean="0"/>
              <a:t>Society</a:t>
            </a:r>
          </a:p>
          <a:p>
            <a:pPr lvl="1"/>
            <a:r>
              <a:rPr lang="en-US" dirty="0" smtClean="0"/>
              <a:t>Sierra Club</a:t>
            </a:r>
          </a:p>
          <a:p>
            <a:pPr lvl="1"/>
            <a:r>
              <a:rPr lang="en-US" dirty="0" smtClean="0"/>
              <a:t>Nature Conservancy, 1951</a:t>
            </a:r>
          </a:p>
          <a:p>
            <a:pPr lvl="1"/>
            <a:r>
              <a:rPr lang="en-US" dirty="0" smtClean="0"/>
              <a:t>Conservation Foundation, 1948</a:t>
            </a:r>
          </a:p>
          <a:p>
            <a:pPr lvl="1"/>
            <a:r>
              <a:rPr lang="en-US" dirty="0" smtClean="0"/>
              <a:t>Resources for the Future, 1953</a:t>
            </a:r>
          </a:p>
          <a:p>
            <a:pPr lvl="1"/>
            <a:r>
              <a:rPr lang="en-US" dirty="0" smtClean="0"/>
              <a:t>Environmental</a:t>
            </a:r>
            <a:r>
              <a:rPr lang="en-US" baseline="0" dirty="0" smtClean="0"/>
              <a:t> Defense Fund, 1967</a:t>
            </a:r>
          </a:p>
          <a:p>
            <a:pPr lvl="1"/>
            <a:r>
              <a:rPr lang="en-US" baseline="0" dirty="0" smtClean="0"/>
              <a:t>National Resources Defense Council, 1970</a:t>
            </a:r>
          </a:p>
          <a:p>
            <a:pPr lvl="1"/>
            <a:r>
              <a:rPr lang="en-US" baseline="0" dirty="0" smtClean="0"/>
              <a:t>Greenpeace USA, 1971</a:t>
            </a:r>
          </a:p>
          <a:p>
            <a:pPr lvl="1"/>
            <a:r>
              <a:rPr lang="en-US" dirty="0" smtClean="0"/>
              <a:t>Sea Shepherd Conservation Society (1977</a:t>
            </a:r>
            <a:r>
              <a:rPr lang="en-US" dirty="0" smtClean="0"/>
              <a:t>)</a:t>
            </a:r>
            <a:endParaRPr lang="en-US" dirty="0" smtClean="0"/>
          </a:p>
        </p:txBody>
      </p:sp>
      <p:pic>
        <p:nvPicPr>
          <p:cNvPr id="7" name="Picture 6" descr="Picture 2.png"/>
          <p:cNvPicPr>
            <a:picLocks noChangeAspect="1"/>
          </p:cNvPicPr>
          <p:nvPr/>
        </p:nvPicPr>
        <p:blipFill>
          <a:blip r:embed="rId2"/>
          <a:stretch>
            <a:fillRect/>
          </a:stretch>
        </p:blipFill>
        <p:spPr>
          <a:xfrm>
            <a:off x="7124919" y="1600201"/>
            <a:ext cx="2667001" cy="728161"/>
          </a:xfrm>
          <a:prstGeom prst="rect">
            <a:avLst/>
          </a:prstGeom>
        </p:spPr>
      </p:pic>
      <p:pic>
        <p:nvPicPr>
          <p:cNvPr id="8" name="Picture 7" descr="Picture 3.png"/>
          <p:cNvPicPr>
            <a:picLocks noChangeAspect="1"/>
          </p:cNvPicPr>
          <p:nvPr/>
        </p:nvPicPr>
        <p:blipFill>
          <a:blip r:embed="rId3"/>
          <a:stretch>
            <a:fillRect/>
          </a:stretch>
        </p:blipFill>
        <p:spPr>
          <a:xfrm>
            <a:off x="8458420" y="2978207"/>
            <a:ext cx="1752381" cy="901587"/>
          </a:xfrm>
          <a:prstGeom prst="rect">
            <a:avLst/>
          </a:prstGeom>
        </p:spPr>
      </p:pic>
      <p:pic>
        <p:nvPicPr>
          <p:cNvPr id="9" name="Picture 8" descr="Picture 1.png"/>
          <p:cNvPicPr>
            <a:picLocks noChangeAspect="1"/>
          </p:cNvPicPr>
          <p:nvPr/>
        </p:nvPicPr>
        <p:blipFill>
          <a:blip r:embed="rId4"/>
          <a:stretch>
            <a:fillRect/>
          </a:stretch>
        </p:blipFill>
        <p:spPr>
          <a:xfrm>
            <a:off x="6781801" y="2755984"/>
            <a:ext cx="1333333" cy="1346032"/>
          </a:xfrm>
          <a:prstGeom prst="rect">
            <a:avLst/>
          </a:prstGeom>
        </p:spPr>
      </p:pic>
      <p:pic>
        <p:nvPicPr>
          <p:cNvPr id="10" name="Picture 9" descr="Picture 4.png"/>
          <p:cNvPicPr>
            <a:picLocks noChangeAspect="1"/>
          </p:cNvPicPr>
          <p:nvPr/>
        </p:nvPicPr>
        <p:blipFill>
          <a:blip r:embed="rId5"/>
          <a:stretch>
            <a:fillRect/>
          </a:stretch>
        </p:blipFill>
        <p:spPr>
          <a:xfrm>
            <a:off x="8458419" y="5338861"/>
            <a:ext cx="1929854" cy="787302"/>
          </a:xfrm>
          <a:prstGeom prst="rect">
            <a:avLst/>
          </a:prstGeom>
        </p:spPr>
      </p:pic>
      <p:pic>
        <p:nvPicPr>
          <p:cNvPr id="11" name="Picture 10" descr="Picture 5.png"/>
          <p:cNvPicPr>
            <a:picLocks noChangeAspect="1"/>
          </p:cNvPicPr>
          <p:nvPr/>
        </p:nvPicPr>
        <p:blipFill>
          <a:blip r:embed="rId6"/>
          <a:stretch>
            <a:fillRect/>
          </a:stretch>
        </p:blipFill>
        <p:spPr>
          <a:xfrm>
            <a:off x="8763001" y="3879793"/>
            <a:ext cx="838095" cy="1168254"/>
          </a:xfrm>
          <a:prstGeom prst="rect">
            <a:avLst/>
          </a:prstGeom>
        </p:spPr>
      </p:pic>
    </p:spTree>
    <p:extLst>
      <p:ext uri="{BB962C8B-B14F-4D97-AF65-F5344CB8AC3E}">
        <p14:creationId xmlns:p14="http://schemas.microsoft.com/office/powerpoint/2010/main" val="1443416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It is </a:t>
            </a:r>
            <a:r>
              <a:rPr lang="en-US" sz="3600" i="1" dirty="0" smtClean="0"/>
              <a:t>easy </a:t>
            </a:r>
            <a:r>
              <a:rPr lang="en-US" sz="3600" dirty="0" smtClean="0"/>
              <a:t>to tell a heroic story about Environmentalism</a:t>
            </a:r>
            <a:r>
              <a:rPr lang="is-IS" dirty="0" smtClean="0"/>
              <a:t>…</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96835" y="1529789"/>
            <a:ext cx="2715051" cy="3366779"/>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665" y="4061011"/>
            <a:ext cx="3201871" cy="237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mage result for yosem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65" y="4063109"/>
            <a:ext cx="3738361" cy="2416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8887216" y="3325503"/>
            <a:ext cx="2133848" cy="3142129"/>
          </a:xfrm>
          <a:prstGeom prst="rect">
            <a:avLst/>
          </a:prstGeom>
        </p:spPr>
      </p:pic>
      <p:pic>
        <p:nvPicPr>
          <p:cNvPr id="10" name="Picture 2" descr="mage result for gifford pinchot and theodore rooseve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3017" y="3415553"/>
            <a:ext cx="20955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ge result for hoover d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6802" y="4437962"/>
            <a:ext cx="3628133" cy="204155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mage result for sand county almana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1378" y="2189348"/>
            <a:ext cx="23526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59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where is Environmental Justice in All This?</a:t>
            </a:r>
            <a:endParaRPr lang="en-US" dirty="0"/>
          </a:p>
        </p:txBody>
      </p:sp>
      <p:pic>
        <p:nvPicPr>
          <p:cNvPr id="9218" name="Picture 2" descr="mage result for yosemi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647" y="1825625"/>
            <a:ext cx="672670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20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where is Environmental Justice in All This?</a:t>
            </a:r>
            <a:endParaRPr lang="en-US" dirty="0"/>
          </a:p>
        </p:txBody>
      </p:sp>
      <p:pic>
        <p:nvPicPr>
          <p:cNvPr id="4" name="Picture 3" descr="p01b.gif"/>
          <p:cNvPicPr>
            <a:picLocks noChangeAspect="1"/>
          </p:cNvPicPr>
          <p:nvPr/>
        </p:nvPicPr>
        <p:blipFill>
          <a:blip r:embed="rId2"/>
          <a:stretch>
            <a:fillRect/>
          </a:stretch>
        </p:blipFill>
        <p:spPr>
          <a:xfrm>
            <a:off x="3348318" y="2260398"/>
            <a:ext cx="5513294" cy="3712285"/>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49165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176" y="201706"/>
            <a:ext cx="6508377" cy="6463308"/>
          </a:xfrm>
          <a:prstGeom prst="rect">
            <a:avLst/>
          </a:prstGeom>
          <a:noFill/>
        </p:spPr>
        <p:txBody>
          <a:bodyPr wrap="square" rtlCol="0">
            <a:spAutoFit/>
          </a:bodyPr>
          <a:lstStyle/>
          <a:p>
            <a:r>
              <a:rPr lang="en-US" dirty="0" smtClean="0"/>
              <a:t>The answer is that it might be missing. Environmentalism has a great and important history; but it also has a blind spot. Too often the environmental pioneers missed questions of justice and equity. And this is a good way to rethink our understandings of the movement, and its legacy. </a:t>
            </a:r>
          </a:p>
          <a:p>
            <a:endParaRPr lang="en-US" dirty="0"/>
          </a:p>
          <a:p>
            <a:r>
              <a:rPr lang="en-US" dirty="0" smtClean="0"/>
              <a:t>To do this, we could look at a lot of things: when I was in Tennessee, I taught about the TVA and environmentalists’ effort to save the snail darter, while ignoring the truly toxic things that the TVA was doing to local communities.  </a:t>
            </a:r>
          </a:p>
          <a:p>
            <a:endParaRPr lang="en-US" dirty="0"/>
          </a:p>
          <a:p>
            <a:r>
              <a:rPr lang="en-US" dirty="0" smtClean="0"/>
              <a:t>But today we can look at a closer example: Gary, t</a:t>
            </a:r>
            <a:r>
              <a:rPr lang="en-US" dirty="0" smtClean="0"/>
              <a:t>he nearest place with a national park. Importantly, a national park first created in 1966, right around the high water mark of environmentalism. It was a great fight and a great victory. But interestingly, Gary is also the place with some of the most profound pollution problems in the U.S..</a:t>
            </a:r>
            <a:endParaRPr lang="en-US" dirty="0" smtClean="0"/>
          </a:p>
          <a:p>
            <a:endParaRPr lang="en-US" dirty="0"/>
          </a:p>
          <a:p>
            <a:r>
              <a:rPr lang="en-US" dirty="0" smtClean="0"/>
              <a:t>My point is not to take away from environmentalism and its heroes, but to challenge us to think about the oversights of what often gets considered a completely heroic movement. Environmentalism claimed to speak for one and all; to represent the mainstream public interest. But who did it really represent?</a:t>
            </a:r>
          </a:p>
        </p:txBody>
      </p:sp>
    </p:spTree>
    <p:extLst>
      <p:ext uri="{BB962C8B-B14F-4D97-AF65-F5344CB8AC3E}">
        <p14:creationId xmlns:p14="http://schemas.microsoft.com/office/powerpoint/2010/main" val="72649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png"/>
          <p:cNvPicPr>
            <a:picLocks noChangeAspect="1"/>
          </p:cNvPicPr>
          <p:nvPr/>
        </p:nvPicPr>
        <p:blipFill>
          <a:blip r:embed="rId2"/>
          <a:stretch>
            <a:fillRect/>
          </a:stretch>
        </p:blipFill>
        <p:spPr>
          <a:xfrm>
            <a:off x="1524000" y="868680"/>
            <a:ext cx="9144000" cy="5120640"/>
          </a:xfrm>
          <a:prstGeom prst="rect">
            <a:avLst/>
          </a:prstGeom>
        </p:spPr>
      </p:pic>
    </p:spTree>
    <p:extLst>
      <p:ext uri="{BB962C8B-B14F-4D97-AF65-F5344CB8AC3E}">
        <p14:creationId xmlns:p14="http://schemas.microsoft.com/office/powerpoint/2010/main" val="224542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0"/>
            <a:ext cx="11235596" cy="6858000"/>
          </a:xfrm>
          <a:prstGeom prst="rect">
            <a:avLst/>
          </a:prstGeom>
        </p:spPr>
      </p:pic>
    </p:spTree>
    <p:extLst>
      <p:ext uri="{BB962C8B-B14F-4D97-AF65-F5344CB8AC3E}">
        <p14:creationId xmlns:p14="http://schemas.microsoft.com/office/powerpoint/2010/main" val="1894582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tps://upload.wikimedia.org/wikipedia/en/5/5f/Indiana_Dunes_parkmap_w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9843247" cy="6897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51776" y="2178424"/>
            <a:ext cx="981636" cy="923330"/>
          </a:xfrm>
          <a:prstGeom prst="rect">
            <a:avLst/>
          </a:prstGeom>
          <a:noFill/>
        </p:spPr>
        <p:txBody>
          <a:bodyPr wrap="square" rtlCol="0">
            <a:spAutoFit/>
          </a:bodyPr>
          <a:lstStyle/>
          <a:p>
            <a:r>
              <a:rPr lang="en-US" dirty="0" smtClean="0"/>
              <a:t>West side of the park</a:t>
            </a:r>
            <a:endParaRPr lang="en-US" dirty="0"/>
          </a:p>
        </p:txBody>
      </p:sp>
    </p:spTree>
    <p:extLst>
      <p:ext uri="{BB962C8B-B14F-4D97-AF65-F5344CB8AC3E}">
        <p14:creationId xmlns:p14="http://schemas.microsoft.com/office/powerpoint/2010/main" val="1255245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tps://upload.wikimedia.org/wikipedia/en/b/be/Indiana_Dunes_NL_parkmap_e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1" y="-1"/>
            <a:ext cx="9776011" cy="6850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38329" y="1492624"/>
            <a:ext cx="1021977" cy="923330"/>
          </a:xfrm>
          <a:prstGeom prst="rect">
            <a:avLst/>
          </a:prstGeom>
          <a:noFill/>
        </p:spPr>
        <p:txBody>
          <a:bodyPr wrap="square" rtlCol="0">
            <a:spAutoFit/>
          </a:bodyPr>
          <a:lstStyle/>
          <a:p>
            <a:r>
              <a:rPr lang="en-US" dirty="0" smtClean="0"/>
              <a:t>East side of the park</a:t>
            </a:r>
            <a:endParaRPr lang="en-US" dirty="0"/>
          </a:p>
        </p:txBody>
      </p:sp>
    </p:spTree>
    <p:extLst>
      <p:ext uri="{BB962C8B-B14F-4D97-AF65-F5344CB8AC3E}">
        <p14:creationId xmlns:p14="http://schemas.microsoft.com/office/powerpoint/2010/main" val="37551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Justice Elaborated:</a:t>
            </a:r>
            <a:endParaRPr lang="en-US" dirty="0"/>
          </a:p>
        </p:txBody>
      </p:sp>
      <p:sp>
        <p:nvSpPr>
          <p:cNvPr id="3" name="Content Placeholder 2"/>
          <p:cNvSpPr>
            <a:spLocks noGrp="1"/>
          </p:cNvSpPr>
          <p:nvPr>
            <p:ph idx="1"/>
          </p:nvPr>
        </p:nvSpPr>
        <p:spPr/>
        <p:txBody>
          <a:bodyPr>
            <a:normAutofit/>
          </a:bodyPr>
          <a:lstStyle/>
          <a:p>
            <a:r>
              <a:rPr lang="en-US" sz="3600" dirty="0" smtClean="0"/>
              <a:t>equitable distribution of environmental risks and benefits</a:t>
            </a:r>
          </a:p>
          <a:p>
            <a:r>
              <a:rPr lang="en-US" sz="3600" dirty="0" smtClean="0"/>
              <a:t>fair and meaningful participation in environmental decision-making for all groups</a:t>
            </a:r>
          </a:p>
          <a:p>
            <a:r>
              <a:rPr lang="en-US" sz="3600" dirty="0" smtClean="0"/>
              <a:t>recognition of community ways of life, local knowledge, and cultural difference in environmental decision-making</a:t>
            </a:r>
            <a:endParaRPr lang="en-US" sz="3600" dirty="0"/>
          </a:p>
        </p:txBody>
      </p:sp>
    </p:spTree>
    <p:extLst>
      <p:ext uri="{BB962C8B-B14F-4D97-AF65-F5344CB8AC3E}">
        <p14:creationId xmlns:p14="http://schemas.microsoft.com/office/powerpoint/2010/main" val="330358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tps://upload.wikimedia.org/wikipedia/commons/7/7c/2010-11-26_3060x2040_portage_indiana_du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2"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41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tps://upload.wikimedia.org/wikipedia/en/3/31/Steven_Mather_Visit_to_Indiana_Du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
            <a:ext cx="5150224" cy="6857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84141" y="430306"/>
            <a:ext cx="2689412" cy="646331"/>
          </a:xfrm>
          <a:prstGeom prst="rect">
            <a:avLst/>
          </a:prstGeom>
          <a:noFill/>
        </p:spPr>
        <p:txBody>
          <a:bodyPr wrap="square" rtlCol="0">
            <a:spAutoFit/>
          </a:bodyPr>
          <a:lstStyle/>
          <a:p>
            <a:r>
              <a:rPr lang="en-US" dirty="0" smtClean="0"/>
              <a:t>Early Preservationists at the Dunes</a:t>
            </a:r>
            <a:endParaRPr lang="en-US" dirty="0"/>
          </a:p>
        </p:txBody>
      </p:sp>
      <p:pic>
        <p:nvPicPr>
          <p:cNvPr id="3" name="Picture 2"/>
          <p:cNvPicPr>
            <a:picLocks noChangeAspect="1"/>
          </p:cNvPicPr>
          <p:nvPr/>
        </p:nvPicPr>
        <p:blipFill>
          <a:blip r:embed="rId3"/>
          <a:stretch>
            <a:fillRect/>
          </a:stretch>
        </p:blipFill>
        <p:spPr>
          <a:xfrm>
            <a:off x="7713009" y="1251449"/>
            <a:ext cx="3543300" cy="5422900"/>
          </a:xfrm>
          <a:prstGeom prst="rect">
            <a:avLst/>
          </a:prstGeom>
        </p:spPr>
      </p:pic>
    </p:spTree>
    <p:extLst>
      <p:ext uri="{BB962C8B-B14F-4D97-AF65-F5344CB8AC3E}">
        <p14:creationId xmlns:p14="http://schemas.microsoft.com/office/powerpoint/2010/main" val="580990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Dunes National Lakeshore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1900s: Chicago hikers began writing about the dunes, and painting “romantic” wilderness paintings, drawing attention to sublime beauty</a:t>
            </a:r>
          </a:p>
          <a:p>
            <a:r>
              <a:rPr lang="en-US" dirty="0" smtClean="0"/>
              <a:t>1917: NPS Director Stephen Mather envisioned a park</a:t>
            </a:r>
          </a:p>
          <a:p>
            <a:r>
              <a:rPr lang="en-US" dirty="0" smtClean="0"/>
              <a:t>1930s: Henry Chandler Cowles, founder of modern-day ecology, built research station in what is now Dunes National Lakeshore</a:t>
            </a:r>
          </a:p>
          <a:p>
            <a:r>
              <a:rPr lang="en-US" dirty="0" smtClean="0"/>
              <a:t>1950: Port of Indiana development spurred action; Save the Dunes Council founded by Dorothy Buell</a:t>
            </a:r>
          </a:p>
          <a:p>
            <a:r>
              <a:rPr lang="en-US" dirty="0" smtClean="0"/>
              <a:t>1960s: Illinois Senator Paul H. Douglas leads legislative push to create the park.</a:t>
            </a:r>
          </a:p>
          <a:p>
            <a:r>
              <a:rPr lang="en-US" dirty="0" smtClean="0"/>
              <a:t>1966: Park founded. Expanded in 1976, 1980, 1986, 1992 thanks to activism by Save the Dunes Council. </a:t>
            </a:r>
            <a:endParaRPr lang="en-US" dirty="0"/>
          </a:p>
        </p:txBody>
      </p:sp>
    </p:spTree>
    <p:extLst>
      <p:ext uri="{BB962C8B-B14F-4D97-AF65-F5344CB8AC3E}">
        <p14:creationId xmlns:p14="http://schemas.microsoft.com/office/powerpoint/2010/main" val="494146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Meanwhile</a:t>
            </a:r>
            <a:r>
              <a:rPr lang="is-IS" dirty="0" smtClean="0"/>
              <a: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6311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y-indiana-lakefront-aerial-10.3.jpg"/>
          <p:cNvPicPr>
            <a:picLocks noChangeAspect="1"/>
          </p:cNvPicPr>
          <p:nvPr/>
        </p:nvPicPr>
        <p:blipFill>
          <a:blip r:embed="rId2"/>
          <a:stretch>
            <a:fillRect/>
          </a:stretch>
        </p:blipFill>
        <p:spPr>
          <a:xfrm>
            <a:off x="1905000" y="533401"/>
            <a:ext cx="8153400" cy="5556315"/>
          </a:xfrm>
          <a:prstGeom prst="rect">
            <a:avLst/>
          </a:prstGeom>
        </p:spPr>
      </p:pic>
    </p:spTree>
    <p:extLst>
      <p:ext uri="{BB962C8B-B14F-4D97-AF65-F5344CB8AC3E}">
        <p14:creationId xmlns:p14="http://schemas.microsoft.com/office/powerpoint/2010/main" val="1031466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y steel works.jpg"/>
          <p:cNvPicPr>
            <a:picLocks noChangeAspect="1"/>
          </p:cNvPicPr>
          <p:nvPr/>
        </p:nvPicPr>
        <p:blipFill>
          <a:blip r:embed="rId2"/>
          <a:stretch>
            <a:fillRect/>
          </a:stretch>
        </p:blipFill>
        <p:spPr>
          <a:xfrm>
            <a:off x="2286000" y="937768"/>
            <a:ext cx="7851648" cy="5234432"/>
          </a:xfrm>
          <a:prstGeom prst="rect">
            <a:avLst/>
          </a:prstGeom>
        </p:spPr>
      </p:pic>
    </p:spTree>
    <p:extLst>
      <p:ext uri="{BB962C8B-B14F-4D97-AF65-F5344CB8AC3E}">
        <p14:creationId xmlns:p14="http://schemas.microsoft.com/office/powerpoint/2010/main" val="420760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y.jpg"/>
          <p:cNvPicPr>
            <a:picLocks noChangeAspect="1"/>
          </p:cNvPicPr>
          <p:nvPr/>
        </p:nvPicPr>
        <p:blipFill>
          <a:blip r:embed="rId2"/>
          <a:stretch>
            <a:fillRect/>
          </a:stretch>
        </p:blipFill>
        <p:spPr>
          <a:xfrm>
            <a:off x="2590801" y="609600"/>
            <a:ext cx="7184571" cy="5029200"/>
          </a:xfrm>
          <a:prstGeom prst="rect">
            <a:avLst/>
          </a:prstGeom>
        </p:spPr>
      </p:pic>
    </p:spTree>
    <p:extLst>
      <p:ext uri="{BB962C8B-B14F-4D97-AF65-F5344CB8AC3E}">
        <p14:creationId xmlns:p14="http://schemas.microsoft.com/office/powerpoint/2010/main" val="584715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88photo.jpg"/>
          <p:cNvPicPr>
            <a:picLocks noChangeAspect="1"/>
          </p:cNvPicPr>
          <p:nvPr/>
        </p:nvPicPr>
        <p:blipFill>
          <a:blip r:embed="rId2"/>
          <a:stretch>
            <a:fillRect/>
          </a:stretch>
        </p:blipFill>
        <p:spPr>
          <a:xfrm>
            <a:off x="2286000" y="361950"/>
            <a:ext cx="7620000" cy="6134100"/>
          </a:xfrm>
          <a:prstGeom prst="rect">
            <a:avLst/>
          </a:prstGeom>
        </p:spPr>
      </p:pic>
    </p:spTree>
    <p:extLst>
      <p:ext uri="{BB962C8B-B14F-4D97-AF65-F5344CB8AC3E}">
        <p14:creationId xmlns:p14="http://schemas.microsoft.com/office/powerpoint/2010/main" val="61653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work_images_911_110985_camilojose-vergara.jpg"/>
          <p:cNvPicPr>
            <a:picLocks noChangeAspect="1"/>
          </p:cNvPicPr>
          <p:nvPr/>
        </p:nvPicPr>
        <p:blipFill>
          <a:blip r:embed="rId2"/>
          <a:stretch>
            <a:fillRect/>
          </a:stretch>
        </p:blipFill>
        <p:spPr>
          <a:xfrm>
            <a:off x="2032000" y="723900"/>
            <a:ext cx="8128000" cy="5410200"/>
          </a:xfrm>
          <a:prstGeom prst="rect">
            <a:avLst/>
          </a:prstGeom>
        </p:spPr>
      </p:pic>
      <p:sp>
        <p:nvSpPr>
          <p:cNvPr id="3" name="Text Placeholder 2"/>
          <p:cNvSpPr>
            <a:spLocks noGrp="1"/>
          </p:cNvSpPr>
          <p:nvPr>
            <p:ph type="body" idx="4294967295"/>
          </p:nvPr>
        </p:nvSpPr>
        <p:spPr/>
        <p:txBody>
          <a:bodyPr/>
          <a:lstStyle/>
          <a:p>
            <a:endParaRPr lang="en-US" dirty="0"/>
          </a:p>
        </p:txBody>
      </p:sp>
    </p:spTree>
    <p:extLst>
      <p:ext uri="{BB962C8B-B14F-4D97-AF65-F5344CB8AC3E}">
        <p14:creationId xmlns:p14="http://schemas.microsoft.com/office/powerpoint/2010/main" val="1128634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age result for environmental inequalities hur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411" y="443753"/>
            <a:ext cx="3550024" cy="5471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79776" y="1613647"/>
            <a:ext cx="4612342" cy="923330"/>
          </a:xfrm>
          <a:prstGeom prst="rect">
            <a:avLst/>
          </a:prstGeom>
          <a:noFill/>
        </p:spPr>
        <p:txBody>
          <a:bodyPr wrap="square" rtlCol="0">
            <a:spAutoFit/>
          </a:bodyPr>
          <a:lstStyle/>
          <a:p>
            <a:r>
              <a:rPr lang="en-US" dirty="0" smtClean="0"/>
              <a:t>Andrew Hurley, </a:t>
            </a:r>
            <a:r>
              <a:rPr lang="en-US" i="1" dirty="0" smtClean="0"/>
              <a:t>Environmental Inequalities: Class, Race, and Industrial </a:t>
            </a:r>
            <a:r>
              <a:rPr lang="en-US" i="1" dirty="0" err="1" smtClean="0"/>
              <a:t>Polution</a:t>
            </a:r>
            <a:r>
              <a:rPr lang="en-US" i="1" dirty="0" smtClean="0"/>
              <a:t> in Gary, Indiana, 1945-1980</a:t>
            </a:r>
            <a:endParaRPr lang="en-US" dirty="0"/>
          </a:p>
        </p:txBody>
      </p:sp>
    </p:spTree>
    <p:extLst>
      <p:ext uri="{BB962C8B-B14F-4D97-AF65-F5344CB8AC3E}">
        <p14:creationId xmlns:p14="http://schemas.microsoft.com/office/powerpoint/2010/main" val="88231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you know of in the history of EJ?</a:t>
            </a:r>
            <a:endParaRPr lang="en-US" dirty="0"/>
          </a:p>
        </p:txBody>
      </p:sp>
      <p:pic>
        <p:nvPicPr>
          <p:cNvPr id="4" name="Picture 4" descr="_41681660_ariel---afp.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82174"/>
            <a:ext cx="3757557" cy="270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oilbird1.jpg                                                   0009F5D8Macintosh HD                   BCFC8CEF:"/>
          <p:cNvPicPr>
            <a:picLocks noChangeAspect="1" noChangeArrowheads="1"/>
          </p:cNvPicPr>
          <p:nvPr/>
        </p:nvPicPr>
        <p:blipFill>
          <a:blip r:embed="rId3"/>
          <a:srcRect/>
          <a:stretch>
            <a:fillRect/>
          </a:stretch>
        </p:blipFill>
        <p:spPr>
          <a:xfrm>
            <a:off x="5675108" y="1582174"/>
            <a:ext cx="4114799" cy="2492748"/>
          </a:xfrm>
          <a:prstGeom prst="rect">
            <a:avLst/>
          </a:prstGeom>
        </p:spPr>
      </p:pic>
      <p:pic>
        <p:nvPicPr>
          <p:cNvPr id="6" name="Picture 5" descr="01-0293a.gif"/>
          <p:cNvPicPr>
            <a:picLocks noChangeAspect="1"/>
          </p:cNvPicPr>
          <p:nvPr/>
        </p:nvPicPr>
        <p:blipFill>
          <a:blip r:embed="rId4"/>
          <a:stretch>
            <a:fillRect/>
          </a:stretch>
        </p:blipFill>
        <p:spPr>
          <a:xfrm>
            <a:off x="3171488" y="4183436"/>
            <a:ext cx="3648636" cy="2499315"/>
          </a:xfrm>
          <a:prstGeom prst="rect">
            <a:avLst/>
          </a:prstGeom>
        </p:spPr>
      </p:pic>
      <p:pic>
        <p:nvPicPr>
          <p:cNvPr id="7" name="Picture 6" descr="p01b.gif"/>
          <p:cNvPicPr>
            <a:picLocks noChangeAspect="1"/>
          </p:cNvPicPr>
          <p:nvPr/>
        </p:nvPicPr>
        <p:blipFill>
          <a:blip r:embed="rId5"/>
          <a:stretch>
            <a:fillRect/>
          </a:stretch>
        </p:blipFill>
        <p:spPr>
          <a:xfrm>
            <a:off x="7899475" y="4136969"/>
            <a:ext cx="3780864" cy="2545782"/>
          </a:xfrm>
          <a:prstGeom prst="rect">
            <a:avLst/>
          </a:prstGeom>
        </p:spPr>
      </p:pic>
    </p:spTree>
    <p:extLst>
      <p:ext uri="{BB962C8B-B14F-4D97-AF65-F5344CB8AC3E}">
        <p14:creationId xmlns:p14="http://schemas.microsoft.com/office/powerpoint/2010/main" val="688021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Inequalities</a:t>
            </a:r>
            <a:endParaRPr lang="en-US" dirty="0"/>
          </a:p>
        </p:txBody>
      </p:sp>
      <p:sp>
        <p:nvSpPr>
          <p:cNvPr id="3" name="Content Placeholder 2"/>
          <p:cNvSpPr>
            <a:spLocks noGrp="1"/>
          </p:cNvSpPr>
          <p:nvPr>
            <p:ph idx="1"/>
          </p:nvPr>
        </p:nvSpPr>
        <p:spPr/>
        <p:txBody>
          <a:bodyPr/>
          <a:lstStyle/>
          <a:p>
            <a:r>
              <a:rPr lang="en-US" dirty="0" smtClean="0"/>
              <a:t>1980s: United Church of Christ leader Benjamin </a:t>
            </a:r>
            <a:r>
              <a:rPr lang="en-US" dirty="0" err="1" smtClean="0"/>
              <a:t>Chavis</a:t>
            </a:r>
            <a:r>
              <a:rPr lang="en-US" dirty="0" smtClean="0"/>
              <a:t> forms Commission for Racial Justice</a:t>
            </a:r>
          </a:p>
          <a:p>
            <a:r>
              <a:rPr lang="en-US" dirty="0" smtClean="0"/>
              <a:t>“Toxic Wastes and Race in the United States”</a:t>
            </a:r>
          </a:p>
          <a:p>
            <a:r>
              <a:rPr lang="en-US" dirty="0" smtClean="0"/>
              <a:t>Findings:</a:t>
            </a:r>
          </a:p>
          <a:p>
            <a:pPr lvl="1"/>
            <a:r>
              <a:rPr lang="en-US" dirty="0" smtClean="0"/>
              <a:t>3 out of 5 Black and Hispanic communities live in areas with one or more toxic waste dumps</a:t>
            </a:r>
          </a:p>
          <a:p>
            <a:pPr lvl="1"/>
            <a:r>
              <a:rPr lang="en-US" dirty="0" smtClean="0"/>
              <a:t>&gt; 15 million Blacks, &gt;8 million </a:t>
            </a:r>
            <a:r>
              <a:rPr lang="en-US" dirty="0" err="1" smtClean="0"/>
              <a:t>hispanics</a:t>
            </a:r>
            <a:r>
              <a:rPr lang="en-US" dirty="0" smtClean="0"/>
              <a:t>, &gt;50% of Native Americans live in communities with abandoned or uncontrolled toxic waste sites</a:t>
            </a:r>
          </a:p>
          <a:p>
            <a:pPr lvl="1"/>
            <a:r>
              <a:rPr lang="en-US" dirty="0" smtClean="0"/>
              <a:t>S0^2 in Gary inner neighborhoods at triple EPA levels in 1980. </a:t>
            </a:r>
            <a:endParaRPr lang="en-US" dirty="0"/>
          </a:p>
        </p:txBody>
      </p:sp>
    </p:spTree>
    <p:extLst>
      <p:ext uri="{BB962C8B-B14F-4D97-AF65-F5344CB8AC3E}">
        <p14:creationId xmlns:p14="http://schemas.microsoft.com/office/powerpoint/2010/main" val="1967801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06" y="0"/>
            <a:ext cx="8066003" cy="6843420"/>
          </a:xfrm>
          <a:prstGeom prst="rect">
            <a:avLst/>
          </a:prstGeom>
        </p:spPr>
      </p:pic>
    </p:spTree>
    <p:extLst>
      <p:ext uri="{BB962C8B-B14F-4D97-AF65-F5344CB8AC3E}">
        <p14:creationId xmlns:p14="http://schemas.microsoft.com/office/powerpoint/2010/main" val="104392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morriss\Dropbox\Teaching_Bob\479c\lectures\class29EJ\G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01271" y="143436"/>
            <a:ext cx="7010400" cy="63411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55741" y="1250576"/>
            <a:ext cx="2864224" cy="2862322"/>
          </a:xfrm>
          <a:prstGeom prst="rect">
            <a:avLst/>
          </a:prstGeom>
          <a:noFill/>
        </p:spPr>
        <p:txBody>
          <a:bodyPr wrap="square" rtlCol="0">
            <a:spAutoFit/>
          </a:bodyPr>
          <a:lstStyle/>
          <a:p>
            <a:r>
              <a:rPr lang="en-US" dirty="0" smtClean="0"/>
              <a:t>”Middle-class environmentalism” = Miller and Glen Park residents</a:t>
            </a:r>
          </a:p>
          <a:p>
            <a:pPr marL="285750" indent="-285750">
              <a:buFont typeface="Arial" charset="0"/>
              <a:buChar char="•"/>
            </a:pPr>
            <a:r>
              <a:rPr lang="en-US" dirty="0" smtClean="0"/>
              <a:t>Save the Dunes Council</a:t>
            </a:r>
          </a:p>
          <a:p>
            <a:endParaRPr lang="en-US" dirty="0"/>
          </a:p>
          <a:p>
            <a:r>
              <a:rPr lang="en-US" dirty="0" smtClean="0"/>
              <a:t>”Working-class environmentalism” = </a:t>
            </a:r>
            <a:r>
              <a:rPr lang="en-US" dirty="0" err="1" smtClean="0"/>
              <a:t>Tolleston</a:t>
            </a:r>
            <a:r>
              <a:rPr lang="en-US" dirty="0" smtClean="0"/>
              <a:t>, West Side</a:t>
            </a:r>
          </a:p>
          <a:p>
            <a:pPr marL="285750" indent="-285750">
              <a:buFont typeface="Arial" charset="0"/>
              <a:buChar char="•"/>
            </a:pPr>
            <a:r>
              <a:rPr lang="en-US" dirty="0" smtClean="0"/>
              <a:t>Community Action to Reverse Pollution (CARP)</a:t>
            </a:r>
            <a:endParaRPr lang="en-US" dirty="0"/>
          </a:p>
        </p:txBody>
      </p:sp>
    </p:spTree>
    <p:extLst>
      <p:ext uri="{BB962C8B-B14F-4D97-AF65-F5344CB8AC3E}">
        <p14:creationId xmlns:p14="http://schemas.microsoft.com/office/powerpoint/2010/main" val="756122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Dunes Anniversary Video</a:t>
            </a:r>
            <a:endParaRPr lang="en-US" dirty="0"/>
          </a:p>
        </p:txBody>
      </p:sp>
      <p:sp>
        <p:nvSpPr>
          <p:cNvPr id="3" name="Content Placeholder 2"/>
          <p:cNvSpPr>
            <a:spLocks noGrp="1"/>
          </p:cNvSpPr>
          <p:nvPr>
            <p:ph idx="1"/>
          </p:nvPr>
        </p:nvSpPr>
        <p:spPr/>
        <p:txBody>
          <a:bodyPr/>
          <a:lstStyle/>
          <a:p>
            <a:r>
              <a:rPr lang="en-US" dirty="0" smtClean="0"/>
              <a:t>Let’s look at this film as an </a:t>
            </a:r>
            <a:r>
              <a:rPr lang="en-US" b="1" dirty="0" smtClean="0"/>
              <a:t>artifact:</a:t>
            </a:r>
          </a:p>
          <a:p>
            <a:pPr lvl="1"/>
            <a:r>
              <a:rPr lang="en-US" b="1" dirty="0" smtClean="0"/>
              <a:t>How does it tell the history of environmentalism?</a:t>
            </a:r>
          </a:p>
          <a:p>
            <a:pPr lvl="1"/>
            <a:r>
              <a:rPr lang="en-US" b="1" dirty="0" smtClean="0"/>
              <a:t>What does it leave out?</a:t>
            </a:r>
          </a:p>
          <a:p>
            <a:r>
              <a:rPr lang="en-US" b="1" dirty="0" smtClean="0">
                <a:hlinkClick r:id="rId2"/>
              </a:rPr>
              <a:t>https://www.youtube.com/watch?v=KLMv9lRbckw&amp;feature=youtu.be</a:t>
            </a:r>
            <a:endParaRPr lang="en-US" b="1" dirty="0" smtClean="0"/>
          </a:p>
          <a:p>
            <a:endParaRPr lang="en-US" b="1" dirty="0"/>
          </a:p>
        </p:txBody>
      </p:sp>
    </p:spTree>
    <p:extLst>
      <p:ext uri="{BB962C8B-B14F-4D97-AF65-F5344CB8AC3E}">
        <p14:creationId xmlns:p14="http://schemas.microsoft.com/office/powerpoint/2010/main" val="1970206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tps://upload.wikimedia.org/wikipedia/en/5/5f/Indiana_Dunes_parkmap_w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9843247" cy="6897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51776" y="2178424"/>
            <a:ext cx="981636" cy="923330"/>
          </a:xfrm>
          <a:prstGeom prst="rect">
            <a:avLst/>
          </a:prstGeom>
          <a:noFill/>
        </p:spPr>
        <p:txBody>
          <a:bodyPr wrap="square" rtlCol="0">
            <a:spAutoFit/>
          </a:bodyPr>
          <a:lstStyle/>
          <a:p>
            <a:r>
              <a:rPr lang="en-US" dirty="0" smtClean="0"/>
              <a:t>West side of the park</a:t>
            </a:r>
            <a:endParaRPr lang="en-US" dirty="0"/>
          </a:p>
        </p:txBody>
      </p:sp>
    </p:spTree>
    <p:extLst>
      <p:ext uri="{BB962C8B-B14F-4D97-AF65-F5344CB8AC3E}">
        <p14:creationId xmlns:p14="http://schemas.microsoft.com/office/powerpoint/2010/main" val="957206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EJ important in American History?</a:t>
            </a:r>
            <a:endParaRPr lang="en-US" dirty="0"/>
          </a:p>
        </p:txBody>
      </p:sp>
      <p:sp>
        <p:nvSpPr>
          <p:cNvPr id="3" name="Content Placeholder 2"/>
          <p:cNvSpPr>
            <a:spLocks noGrp="1"/>
          </p:cNvSpPr>
          <p:nvPr>
            <p:ph idx="1"/>
          </p:nvPr>
        </p:nvSpPr>
        <p:spPr/>
        <p:txBody>
          <a:bodyPr/>
          <a:lstStyle/>
          <a:p>
            <a:r>
              <a:rPr lang="en-US" dirty="0" smtClean="0"/>
              <a:t>In U.S. history, “it’s not simply that people have exploited nature; they have exploited other people to exploit nature.” – Richard White</a:t>
            </a:r>
          </a:p>
          <a:p>
            <a:r>
              <a:rPr lang="en-US" dirty="0" smtClean="0"/>
              <a:t>Many environmental changes and policies in American history have disproportionately affected and impacted certain groups</a:t>
            </a:r>
          </a:p>
          <a:p>
            <a:r>
              <a:rPr lang="en-US" dirty="0" smtClean="0"/>
              <a:t>EJ is a great lens through which to understand the sweep of American environmental history. If you start with the premise that EJ is an important value, then the past imposes a great burden.</a:t>
            </a:r>
            <a:endParaRPr lang="en-US" dirty="0"/>
          </a:p>
        </p:txBody>
      </p:sp>
    </p:spTree>
    <p:extLst>
      <p:ext uri="{BB962C8B-B14F-4D97-AF65-F5344CB8AC3E}">
        <p14:creationId xmlns:p14="http://schemas.microsoft.com/office/powerpoint/2010/main" val="59204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Another Reason: EJ and </a:t>
            </a:r>
            <a:r>
              <a:rPr lang="en-US" sz="4000" b="1" dirty="0" smtClean="0"/>
              <a:t>Environmentalism</a:t>
            </a:r>
            <a:r>
              <a:rPr lang="en-US" sz="5400" b="1" dirty="0" smtClean="0"/>
              <a:t> </a:t>
            </a:r>
            <a:endParaRPr lang="en-US" sz="5400" b="1" dirty="0"/>
          </a:p>
        </p:txBody>
      </p:sp>
      <p:sp>
        <p:nvSpPr>
          <p:cNvPr id="3" name="Content Placeholder 2"/>
          <p:cNvSpPr>
            <a:spLocks noGrp="1"/>
          </p:cNvSpPr>
          <p:nvPr>
            <p:ph idx="1"/>
          </p:nvPr>
        </p:nvSpPr>
        <p:spPr/>
        <p:txBody>
          <a:bodyPr/>
          <a:lstStyle/>
          <a:p>
            <a:r>
              <a:rPr lang="en-US" dirty="0" smtClean="0"/>
              <a:t>Environmentalism: “broad philosophy, ideology, and social </a:t>
            </a:r>
            <a:r>
              <a:rPr lang="en-US" b="1" dirty="0" smtClean="0"/>
              <a:t>movement</a:t>
            </a:r>
            <a:r>
              <a:rPr lang="en-US" dirty="0" smtClean="0"/>
              <a:t> regarding concerns for environmental protection and improvement of the health of the environment, particularly as the measure for this health seeks to incorporate the concerns of non-human elements.”</a:t>
            </a:r>
          </a:p>
          <a:p>
            <a:r>
              <a:rPr lang="en-US" dirty="0" smtClean="0"/>
              <a:t>“Environmentalism advocates the lawful preservation, restoration and/or improvement of the natural environment, and may be referred to as a </a:t>
            </a:r>
            <a:r>
              <a:rPr lang="en-US" b="1" dirty="0" smtClean="0"/>
              <a:t>movement </a:t>
            </a:r>
            <a:r>
              <a:rPr lang="en-US" dirty="0" smtClean="0"/>
              <a:t>to control </a:t>
            </a:r>
            <a:r>
              <a:rPr lang="en-US" dirty="0" smtClean="0">
                <a:hlinkClick r:id="rId2" tooltip="Pollution"/>
              </a:rPr>
              <a:t>pollution</a:t>
            </a:r>
            <a:r>
              <a:rPr lang="en-US" dirty="0" smtClean="0"/>
              <a:t> or protect plant and animal diversity” –</a:t>
            </a:r>
            <a:r>
              <a:rPr lang="en-US" dirty="0"/>
              <a:t>W</a:t>
            </a:r>
            <a:r>
              <a:rPr lang="en-US" dirty="0" smtClean="0"/>
              <a:t>ikipedia, accessed May 9 ,2017.</a:t>
            </a:r>
          </a:p>
          <a:p>
            <a:r>
              <a:rPr lang="en-US" dirty="0" smtClean="0"/>
              <a:t>Environmental Justice is a great lens through which to view the history of the </a:t>
            </a:r>
            <a:r>
              <a:rPr lang="en-US" b="1" dirty="0" smtClean="0"/>
              <a:t>movement</a:t>
            </a:r>
            <a:r>
              <a:rPr lang="en-US" dirty="0" smtClean="0"/>
              <a:t>, “Environmentalism”</a:t>
            </a:r>
            <a:endParaRPr lang="en-US" dirty="0"/>
          </a:p>
        </p:txBody>
      </p:sp>
    </p:spTree>
    <p:extLst>
      <p:ext uri="{BB962C8B-B14F-4D97-AF65-F5344CB8AC3E}">
        <p14:creationId xmlns:p14="http://schemas.microsoft.com/office/powerpoint/2010/main" val="1294208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2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spTree>
    <p:extLst>
      <p:ext uri="{BB962C8B-B14F-4D97-AF65-F5344CB8AC3E}">
        <p14:creationId xmlns:p14="http://schemas.microsoft.com/office/powerpoint/2010/main" val="58941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Environmentalism</a:t>
            </a:r>
            <a:endParaRPr lang="en-US" dirty="0"/>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9789"/>
            <a:ext cx="3124336" cy="23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40940" y="1529790"/>
            <a:ext cx="2332645" cy="28719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296835" y="1529789"/>
            <a:ext cx="2715051" cy="3366779"/>
          </a:xfrm>
          <a:prstGeom prst="rect">
            <a:avLst/>
          </a:prstGeom>
        </p:spPr>
      </p:pic>
    </p:spTree>
    <p:extLst>
      <p:ext uri="{BB962C8B-B14F-4D97-AF65-F5344CB8AC3E}">
        <p14:creationId xmlns:p14="http://schemas.microsoft.com/office/powerpoint/2010/main" val="1227244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1106</Words>
  <Application>Microsoft Macintosh PowerPoint</Application>
  <PresentationFormat>Widescreen</PresentationFormat>
  <Paragraphs>95</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Calibri Light</vt:lpstr>
      <vt:lpstr>Arial</vt:lpstr>
      <vt:lpstr>Office Theme</vt:lpstr>
      <vt:lpstr>The Significance of Environmental Justice in American History: An Introduction</vt:lpstr>
      <vt:lpstr>Environmental Justice</vt:lpstr>
      <vt:lpstr>Environmental Justice Elaborated:</vt:lpstr>
      <vt:lpstr>Examples you know of in the history of EJ?</vt:lpstr>
      <vt:lpstr>Why is EJ important in American History?</vt:lpstr>
      <vt:lpstr>Another Reason: EJ and Environmentalism </vt:lpstr>
      <vt:lpstr>The History of Environmentalism</vt:lpstr>
      <vt:lpstr>The History of Environmentalism</vt:lpstr>
      <vt:lpstr>The History of Environmentalism</vt:lpstr>
      <vt:lpstr>The History of Environmentalism</vt:lpstr>
      <vt:lpstr>The History of Environmentalism</vt:lpstr>
      <vt:lpstr>The History of Environmentalism</vt:lpstr>
      <vt:lpstr>The History of Environmentalism</vt:lpstr>
      <vt:lpstr>The History of Environmentalism</vt:lpstr>
      <vt:lpstr>The High Water Mark: 1970</vt:lpstr>
      <vt:lpstr>Earth Day</vt:lpstr>
      <vt:lpstr>PowerPoint Presentation</vt:lpstr>
      <vt:lpstr>PowerPoint Presentation</vt:lpstr>
      <vt:lpstr>Earth Day’s Impact</vt:lpstr>
      <vt:lpstr>The Big One:</vt:lpstr>
      <vt:lpstr>The Momentum and the Big 10</vt:lpstr>
      <vt:lpstr>It is easy to tell a heroic story about Environmentalism…</vt:lpstr>
      <vt:lpstr>But where is Environmental Justice in All This?</vt:lpstr>
      <vt:lpstr>But where is Environmental Justice in All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Dunes National Lakeshore</vt:lpstr>
      <vt:lpstr>Meanwhile…</vt:lpstr>
      <vt:lpstr>PowerPoint Presentation</vt:lpstr>
      <vt:lpstr>PowerPoint Presentation</vt:lpstr>
      <vt:lpstr>PowerPoint Presentation</vt:lpstr>
      <vt:lpstr>PowerPoint Presentation</vt:lpstr>
      <vt:lpstr>PowerPoint Presentation</vt:lpstr>
      <vt:lpstr>PowerPoint Presentation</vt:lpstr>
      <vt:lpstr>Environmental Inequalities</vt:lpstr>
      <vt:lpstr>PowerPoint Presentation</vt:lpstr>
      <vt:lpstr>PowerPoint Presentation</vt:lpstr>
      <vt:lpstr>Save the Dunes Anniversary Video</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Significance of Environmental Justice in American History: An Introduction</dc:title>
  <dc:creator>Morrissey, Robert Michael</dc:creator>
  <cp:lastModifiedBy>Morrissey, Robert Michael</cp:lastModifiedBy>
  <cp:revision>20</cp:revision>
  <dcterms:created xsi:type="dcterms:W3CDTF">2017-05-12T17:56:09Z</dcterms:created>
  <dcterms:modified xsi:type="dcterms:W3CDTF">2017-05-13T15:57:50Z</dcterms:modified>
</cp:coreProperties>
</file>